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84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85" r:id="rId20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326" y="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6F2F9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6F2F9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1/30/2021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6F2F9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1/30/2021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1/30/2021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7CBC7-6F71-4EB7-B185-606BBA30B513}" type="datetimeFigureOut">
              <a:rPr lang="en-US" smtClean="0"/>
              <a:pPr/>
              <a:t>1/30/2021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C0851-6C78-45D5-8A35-8C03B06073CE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10135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95248" y="136347"/>
            <a:ext cx="7953502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6F2F9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93014" y="1450670"/>
            <a:ext cx="7359015" cy="2927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jpeg"/><Relationship Id="rId7" Type="http://schemas.openxmlformats.org/officeDocument/2006/relationships/image" Target="../media/image1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Relationship Id="rId9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5918" y="1290662"/>
            <a:ext cx="5286412" cy="2143116"/>
          </a:xfrm>
        </p:spPr>
        <p:txBody>
          <a:bodyPr>
            <a:normAutofit/>
          </a:bodyPr>
          <a:lstStyle/>
          <a:p>
            <a:pPr algn="ctr"/>
            <a:r>
              <a:rPr lang="en-IN" dirty="0">
                <a:solidFill>
                  <a:schemeClr val="tx1"/>
                </a:solidFill>
              </a:rPr>
              <a:t>Macrolide Antibiotics</a:t>
            </a:r>
          </a:p>
        </p:txBody>
      </p:sp>
      <p:pic>
        <p:nvPicPr>
          <p:cNvPr id="4" name="Picture 3" descr="Image result for PDEA 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4" y="114749"/>
            <a:ext cx="1571604" cy="1671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Image result for sgrs college of pharmac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109526"/>
            <a:ext cx="1614518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428628" y="4000504"/>
            <a:ext cx="5895972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1" dirty="0" smtClean="0">
              <a:latin typeface="Arial Black" pitchFamily="34" charset="0"/>
            </a:endParaRPr>
          </a:p>
          <a:p>
            <a:r>
              <a:rPr lang="en-US" b="1" dirty="0" smtClean="0">
                <a:latin typeface="Arial Black" pitchFamily="34" charset="0"/>
              </a:rPr>
              <a:t>Mrs. </a:t>
            </a:r>
            <a:r>
              <a:rPr lang="en-US" b="1" dirty="0" err="1" smtClean="0">
                <a:latin typeface="Arial Black" pitchFamily="34" charset="0"/>
              </a:rPr>
              <a:t>Jagtap</a:t>
            </a:r>
            <a:r>
              <a:rPr lang="en-US" b="1" dirty="0" smtClean="0">
                <a:latin typeface="Arial Black" pitchFamily="34" charset="0"/>
              </a:rPr>
              <a:t> P.N</a:t>
            </a:r>
          </a:p>
          <a:p>
            <a:r>
              <a:rPr lang="en-US" b="1" dirty="0" smtClean="0">
                <a:latin typeface="Arial Black" pitchFamily="34" charset="0"/>
              </a:rPr>
              <a:t>HOD </a:t>
            </a:r>
            <a:r>
              <a:rPr lang="en-US" b="1" dirty="0">
                <a:latin typeface="Arial Black" pitchFamily="34" charset="0"/>
              </a:rPr>
              <a:t>of Pharmacology.</a:t>
            </a:r>
          </a:p>
          <a:p>
            <a:r>
              <a:rPr lang="en-US" b="1" dirty="0">
                <a:latin typeface="Arial Black" pitchFamily="34" charset="0"/>
              </a:rPr>
              <a:t>PDEA’S SGRS College </a:t>
            </a:r>
            <a:r>
              <a:rPr lang="en-US" b="1" dirty="0" smtClean="0">
                <a:latin typeface="Arial Black" pitchFamily="34" charset="0"/>
              </a:rPr>
              <a:t>of Pharmacy</a:t>
            </a:r>
            <a:r>
              <a:rPr lang="en-US" b="1" dirty="0">
                <a:latin typeface="Arial Black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300707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0342" y="296113"/>
            <a:ext cx="644715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-110" dirty="0"/>
              <a:t>PHARMACOKINETICS</a:t>
            </a:r>
            <a:endParaRPr sz="4800"/>
          </a:p>
        </p:txBody>
      </p:sp>
      <p:sp>
        <p:nvSpPr>
          <p:cNvPr id="3" name="object 3"/>
          <p:cNvSpPr txBox="1"/>
          <p:nvPr/>
        </p:nvSpPr>
        <p:spPr>
          <a:xfrm>
            <a:off x="170179" y="1281430"/>
            <a:ext cx="8752205" cy="11652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7475">
              <a:lnSpc>
                <a:spcPct val="100000"/>
              </a:lnSpc>
              <a:spcBef>
                <a:spcPts val="105"/>
              </a:spcBef>
            </a:pPr>
            <a:r>
              <a:rPr sz="3200" spc="-55" dirty="0">
                <a:solidFill>
                  <a:srgbClr val="00AF50"/>
                </a:solidFill>
                <a:latin typeface="Georgia"/>
                <a:cs typeface="Georgia"/>
              </a:rPr>
              <a:t>ABSORPTION</a:t>
            </a:r>
            <a:endParaRPr sz="3200">
              <a:latin typeface="Georgia"/>
              <a:cs typeface="Georgia"/>
            </a:endParaRPr>
          </a:p>
          <a:p>
            <a:pPr marL="273050" indent="-260985">
              <a:lnSpc>
                <a:spcPct val="100000"/>
              </a:lnSpc>
              <a:spcBef>
                <a:spcPts val="2005"/>
              </a:spcBef>
              <a:buClr>
                <a:srgbClr val="FF3399"/>
              </a:buClr>
              <a:buSzPct val="96153"/>
              <a:buFont typeface="Wingdings"/>
              <a:buChar char=""/>
              <a:tabLst>
                <a:tab pos="273685" algn="l"/>
                <a:tab pos="3173730" algn="l"/>
                <a:tab pos="3687445" algn="l"/>
                <a:tab pos="5175250" algn="l"/>
                <a:tab pos="7141209" algn="l"/>
                <a:tab pos="8116570" algn="l"/>
              </a:tabLst>
            </a:pPr>
            <a:r>
              <a:rPr sz="2600" spc="-190" dirty="0">
                <a:solidFill>
                  <a:srgbClr val="FF0000"/>
                </a:solidFill>
                <a:latin typeface="Georgia"/>
                <a:cs typeface="Georgia"/>
              </a:rPr>
              <a:t>E</a:t>
            </a:r>
            <a:r>
              <a:rPr sz="2600" spc="-295" dirty="0">
                <a:solidFill>
                  <a:srgbClr val="FF0000"/>
                </a:solidFill>
                <a:latin typeface="Georgia"/>
                <a:cs typeface="Georgia"/>
              </a:rPr>
              <a:t>R</a:t>
            </a:r>
            <a:r>
              <a:rPr sz="2600" spc="5" dirty="0">
                <a:solidFill>
                  <a:srgbClr val="FF0000"/>
                </a:solidFill>
                <a:latin typeface="Georgia"/>
                <a:cs typeface="Georgia"/>
              </a:rPr>
              <a:t>Y</a:t>
            </a:r>
            <a:r>
              <a:rPr sz="2600" spc="-90" dirty="0">
                <a:solidFill>
                  <a:srgbClr val="FF0000"/>
                </a:solidFill>
                <a:latin typeface="Georgia"/>
                <a:cs typeface="Georgia"/>
              </a:rPr>
              <a:t>TH</a:t>
            </a:r>
            <a:r>
              <a:rPr sz="2600" spc="-165" dirty="0">
                <a:solidFill>
                  <a:srgbClr val="FF0000"/>
                </a:solidFill>
                <a:latin typeface="Georgia"/>
                <a:cs typeface="Georgia"/>
              </a:rPr>
              <a:t>R</a:t>
            </a:r>
            <a:r>
              <a:rPr sz="2600" spc="40" dirty="0">
                <a:solidFill>
                  <a:srgbClr val="FF0000"/>
                </a:solidFill>
                <a:latin typeface="Georgia"/>
                <a:cs typeface="Georgia"/>
              </a:rPr>
              <a:t>OM</a:t>
            </a:r>
            <a:r>
              <a:rPr sz="2600" spc="-185" dirty="0">
                <a:solidFill>
                  <a:srgbClr val="FF0000"/>
                </a:solidFill>
                <a:latin typeface="Georgia"/>
                <a:cs typeface="Georgia"/>
              </a:rPr>
              <a:t>Y</a:t>
            </a:r>
            <a:r>
              <a:rPr sz="2600" spc="-70" dirty="0">
                <a:solidFill>
                  <a:srgbClr val="FF0000"/>
                </a:solidFill>
                <a:latin typeface="Georgia"/>
                <a:cs typeface="Georgia"/>
              </a:rPr>
              <a:t>C</a:t>
            </a:r>
            <a:r>
              <a:rPr sz="2600" spc="-55" dirty="0">
                <a:solidFill>
                  <a:srgbClr val="FF0000"/>
                </a:solidFill>
                <a:latin typeface="Georgia"/>
                <a:cs typeface="Georgia"/>
              </a:rPr>
              <a:t>I</a:t>
            </a:r>
            <a:r>
              <a:rPr sz="2600" spc="-45" dirty="0">
                <a:solidFill>
                  <a:srgbClr val="FF0000"/>
                </a:solidFill>
                <a:latin typeface="Georgia"/>
                <a:cs typeface="Georgia"/>
              </a:rPr>
              <a:t>N</a:t>
            </a:r>
            <a:r>
              <a:rPr sz="2600" dirty="0">
                <a:solidFill>
                  <a:srgbClr val="FF0000"/>
                </a:solidFill>
                <a:latin typeface="Georgia"/>
                <a:cs typeface="Georgia"/>
              </a:rPr>
              <a:t>	</a:t>
            </a:r>
            <a:r>
              <a:rPr sz="2600" dirty="0">
                <a:latin typeface="Arial"/>
                <a:cs typeface="Arial"/>
              </a:rPr>
              <a:t>–	v</a:t>
            </a:r>
            <a:r>
              <a:rPr sz="2600" spc="5" dirty="0">
                <a:latin typeface="Arial"/>
                <a:cs typeface="Arial"/>
              </a:rPr>
              <a:t>a</a:t>
            </a:r>
            <a:r>
              <a:rPr sz="2600" dirty="0">
                <a:latin typeface="Arial"/>
                <a:cs typeface="Arial"/>
              </a:rPr>
              <a:t>riab</a:t>
            </a:r>
            <a:r>
              <a:rPr sz="2600" spc="-15" dirty="0">
                <a:latin typeface="Arial"/>
                <a:cs typeface="Arial"/>
              </a:rPr>
              <a:t>l</a:t>
            </a:r>
            <a:r>
              <a:rPr sz="2600" dirty="0">
                <a:latin typeface="Arial"/>
                <a:cs typeface="Arial"/>
              </a:rPr>
              <a:t>e	a</a:t>
            </a:r>
            <a:r>
              <a:rPr sz="2600" spc="5" dirty="0">
                <a:latin typeface="Arial"/>
                <a:cs typeface="Arial"/>
              </a:rPr>
              <a:t>b</a:t>
            </a:r>
            <a:r>
              <a:rPr sz="2600" dirty="0">
                <a:latin typeface="Arial"/>
                <a:cs typeface="Arial"/>
              </a:rPr>
              <a:t>s</a:t>
            </a:r>
            <a:r>
              <a:rPr sz="2600" spc="5" dirty="0">
                <a:latin typeface="Arial"/>
                <a:cs typeface="Arial"/>
              </a:rPr>
              <a:t>o</a:t>
            </a:r>
            <a:r>
              <a:rPr sz="2600" dirty="0">
                <a:latin typeface="Arial"/>
                <a:cs typeface="Arial"/>
              </a:rPr>
              <a:t>r</a:t>
            </a:r>
            <a:r>
              <a:rPr sz="2600" spc="-15" dirty="0">
                <a:latin typeface="Arial"/>
                <a:cs typeface="Arial"/>
              </a:rPr>
              <a:t>p</a:t>
            </a:r>
            <a:r>
              <a:rPr sz="2600" dirty="0">
                <a:latin typeface="Arial"/>
                <a:cs typeface="Arial"/>
              </a:rPr>
              <a:t>tion,	fo</a:t>
            </a:r>
            <a:r>
              <a:rPr sz="2600" spc="10" dirty="0">
                <a:latin typeface="Arial"/>
                <a:cs typeface="Arial"/>
              </a:rPr>
              <a:t>o</a:t>
            </a:r>
            <a:r>
              <a:rPr sz="2600" dirty="0">
                <a:latin typeface="Arial"/>
                <a:cs typeface="Arial"/>
              </a:rPr>
              <a:t>d	</a:t>
            </a:r>
            <a:r>
              <a:rPr sz="2600" spc="-15" dirty="0">
                <a:latin typeface="Arial"/>
                <a:cs typeface="Arial"/>
              </a:rPr>
              <a:t>m</a:t>
            </a:r>
            <a:r>
              <a:rPr sz="2600" spc="-10" dirty="0">
                <a:latin typeface="Arial"/>
                <a:cs typeface="Arial"/>
              </a:rPr>
              <a:t>a</a:t>
            </a:r>
            <a:r>
              <a:rPr sz="2600" dirty="0">
                <a:latin typeface="Arial"/>
                <a:cs typeface="Arial"/>
              </a:rPr>
              <a:t>y</a:t>
            </a:r>
            <a:endParaRPr sz="2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3059" y="2420848"/>
            <a:ext cx="2007870" cy="11353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0000"/>
              </a:lnSpc>
              <a:spcBef>
                <a:spcPts val="100"/>
              </a:spcBef>
              <a:tabLst>
                <a:tab pos="1534795" algn="l"/>
              </a:tabLst>
            </a:pPr>
            <a:r>
              <a:rPr sz="2600" dirty="0">
                <a:latin typeface="Arial"/>
                <a:cs typeface="Arial"/>
              </a:rPr>
              <a:t>d</a:t>
            </a:r>
            <a:r>
              <a:rPr sz="2600" spc="5" dirty="0">
                <a:latin typeface="Arial"/>
                <a:cs typeface="Arial"/>
              </a:rPr>
              <a:t>e</a:t>
            </a:r>
            <a:r>
              <a:rPr sz="2600" dirty="0">
                <a:latin typeface="Arial"/>
                <a:cs typeface="Arial"/>
              </a:rPr>
              <a:t>crease	the  </a:t>
            </a:r>
            <a:r>
              <a:rPr sz="2600" dirty="0" smtClean="0">
                <a:latin typeface="Arial"/>
                <a:cs typeface="Arial"/>
              </a:rPr>
              <a:t>acid</a:t>
            </a:r>
            <a:endParaRPr sz="26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985261" y="2578735"/>
            <a:ext cx="5937250" cy="4222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814195" algn="l"/>
                <a:tab pos="2823210" algn="l"/>
                <a:tab pos="4439285" algn="l"/>
                <a:tab pos="4949825" algn="l"/>
              </a:tabLst>
            </a:pPr>
            <a:r>
              <a:rPr sz="2600" dirty="0">
                <a:latin typeface="Arial"/>
                <a:cs typeface="Arial"/>
              </a:rPr>
              <a:t>a</a:t>
            </a:r>
            <a:r>
              <a:rPr sz="2600" spc="20" dirty="0">
                <a:latin typeface="Arial"/>
                <a:cs typeface="Arial"/>
              </a:rPr>
              <a:t>b</a:t>
            </a:r>
            <a:r>
              <a:rPr sz="2600" spc="5" dirty="0">
                <a:latin typeface="Arial"/>
                <a:cs typeface="Arial"/>
              </a:rPr>
              <a:t>s</a:t>
            </a:r>
            <a:r>
              <a:rPr sz="2600" dirty="0">
                <a:latin typeface="Arial"/>
                <a:cs typeface="Arial"/>
              </a:rPr>
              <a:t>or</a:t>
            </a:r>
            <a:r>
              <a:rPr sz="2600" spc="10" dirty="0">
                <a:latin typeface="Arial"/>
                <a:cs typeface="Arial"/>
              </a:rPr>
              <a:t>p</a:t>
            </a:r>
            <a:r>
              <a:rPr sz="2600" dirty="0">
                <a:latin typeface="Arial"/>
                <a:cs typeface="Arial"/>
              </a:rPr>
              <a:t>tio</a:t>
            </a:r>
            <a:r>
              <a:rPr sz="2600" spc="-5" dirty="0">
                <a:latin typeface="Arial"/>
                <a:cs typeface="Arial"/>
              </a:rPr>
              <a:t>n</a:t>
            </a:r>
            <a:r>
              <a:rPr sz="2600" dirty="0">
                <a:latin typeface="Arial"/>
                <a:cs typeface="Arial"/>
              </a:rPr>
              <a:t>.	Ba</a:t>
            </a:r>
            <a:r>
              <a:rPr sz="2600" spc="10" dirty="0">
                <a:latin typeface="Arial"/>
                <a:cs typeface="Arial"/>
              </a:rPr>
              <a:t>s</a:t>
            </a:r>
            <a:r>
              <a:rPr sz="2600" spc="5" dirty="0">
                <a:latin typeface="Arial"/>
                <a:cs typeface="Arial"/>
              </a:rPr>
              <a:t>e</a:t>
            </a:r>
            <a:r>
              <a:rPr sz="2600" dirty="0">
                <a:latin typeface="Arial"/>
                <a:cs typeface="Arial"/>
              </a:rPr>
              <a:t>:	d</a:t>
            </a:r>
            <a:r>
              <a:rPr sz="2600" spc="5" dirty="0">
                <a:latin typeface="Arial"/>
                <a:cs typeface="Arial"/>
              </a:rPr>
              <a:t>e</a:t>
            </a:r>
            <a:r>
              <a:rPr sz="2600" dirty="0">
                <a:latin typeface="Arial"/>
                <a:cs typeface="Arial"/>
              </a:rPr>
              <a:t>s</a:t>
            </a:r>
            <a:r>
              <a:rPr sz="2600" spc="-15" dirty="0">
                <a:latin typeface="Arial"/>
                <a:cs typeface="Arial"/>
              </a:rPr>
              <a:t>t</a:t>
            </a:r>
            <a:r>
              <a:rPr sz="2600" dirty="0">
                <a:latin typeface="Arial"/>
                <a:cs typeface="Arial"/>
              </a:rPr>
              <a:t>roy</a:t>
            </a:r>
            <a:r>
              <a:rPr sz="2600" spc="5" dirty="0">
                <a:latin typeface="Arial"/>
                <a:cs typeface="Arial"/>
              </a:rPr>
              <a:t>e</a:t>
            </a:r>
            <a:r>
              <a:rPr sz="2600" dirty="0">
                <a:latin typeface="Arial"/>
                <a:cs typeface="Arial"/>
              </a:rPr>
              <a:t>d	by	g</a:t>
            </a:r>
            <a:r>
              <a:rPr sz="2600" spc="5" dirty="0">
                <a:latin typeface="Arial"/>
                <a:cs typeface="Arial"/>
              </a:rPr>
              <a:t>a</a:t>
            </a:r>
            <a:r>
              <a:rPr sz="2600" dirty="0">
                <a:latin typeface="Arial"/>
                <a:cs typeface="Arial"/>
              </a:rPr>
              <a:t>stric</a:t>
            </a:r>
            <a:endParaRPr sz="26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0179" y="3767709"/>
            <a:ext cx="8752840" cy="2800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6850">
              <a:lnSpc>
                <a:spcPct val="100000"/>
              </a:lnSpc>
              <a:spcBef>
                <a:spcPts val="100"/>
              </a:spcBef>
            </a:pPr>
            <a:r>
              <a:rPr sz="2600" dirty="0">
                <a:latin typeface="Arial"/>
                <a:cs typeface="Arial"/>
              </a:rPr>
              <a:t>Enteric coated Esters and ester salts: more acid</a:t>
            </a:r>
            <a:r>
              <a:rPr sz="2600" spc="-3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stable</a:t>
            </a:r>
            <a:endParaRPr sz="2600">
              <a:latin typeface="Arial"/>
              <a:cs typeface="Arial"/>
            </a:endParaRPr>
          </a:p>
          <a:p>
            <a:pPr marL="195580" marR="5080" indent="-182880">
              <a:lnSpc>
                <a:spcPct val="140000"/>
              </a:lnSpc>
              <a:spcBef>
                <a:spcPts val="625"/>
              </a:spcBef>
              <a:buClr>
                <a:srgbClr val="FF3399"/>
              </a:buClr>
              <a:buSzPct val="96153"/>
              <a:buFont typeface="Wingdings"/>
              <a:buChar char=""/>
              <a:tabLst>
                <a:tab pos="273685" algn="l"/>
                <a:tab pos="3452495" algn="l"/>
                <a:tab pos="3886835" algn="l"/>
                <a:tab pos="4744720" algn="l"/>
                <a:tab pos="5878830" algn="l"/>
                <a:tab pos="6680834" algn="l"/>
              </a:tabLst>
            </a:pPr>
            <a:r>
              <a:rPr sz="2600" spc="-55" dirty="0">
                <a:solidFill>
                  <a:srgbClr val="FF0000"/>
                </a:solidFill>
                <a:latin typeface="Georgia"/>
                <a:cs typeface="Georgia"/>
              </a:rPr>
              <a:t>C</a:t>
            </a:r>
            <a:r>
              <a:rPr sz="2600" spc="5" dirty="0">
                <a:solidFill>
                  <a:srgbClr val="FF0000"/>
                </a:solidFill>
                <a:latin typeface="Georgia"/>
                <a:cs typeface="Georgia"/>
              </a:rPr>
              <a:t>L</a:t>
            </a:r>
            <a:r>
              <a:rPr sz="2600" spc="-95" dirty="0">
                <a:solidFill>
                  <a:srgbClr val="FF0000"/>
                </a:solidFill>
                <a:latin typeface="Georgia"/>
                <a:cs typeface="Georgia"/>
              </a:rPr>
              <a:t>ARITH</a:t>
            </a:r>
            <a:r>
              <a:rPr sz="2600" spc="-195" dirty="0">
                <a:solidFill>
                  <a:srgbClr val="FF0000"/>
                </a:solidFill>
                <a:latin typeface="Georgia"/>
                <a:cs typeface="Georgia"/>
              </a:rPr>
              <a:t>R</a:t>
            </a:r>
            <a:r>
              <a:rPr sz="2600" spc="40" dirty="0">
                <a:solidFill>
                  <a:srgbClr val="FF0000"/>
                </a:solidFill>
                <a:latin typeface="Georgia"/>
                <a:cs typeface="Georgia"/>
              </a:rPr>
              <a:t>OM</a:t>
            </a:r>
            <a:r>
              <a:rPr sz="2600" spc="-185" dirty="0">
                <a:solidFill>
                  <a:srgbClr val="FF0000"/>
                </a:solidFill>
                <a:latin typeface="Georgia"/>
                <a:cs typeface="Georgia"/>
              </a:rPr>
              <a:t>Y</a:t>
            </a:r>
            <a:r>
              <a:rPr sz="2600" spc="-50" dirty="0">
                <a:solidFill>
                  <a:srgbClr val="FF0000"/>
                </a:solidFill>
                <a:latin typeface="Georgia"/>
                <a:cs typeface="Georgia"/>
              </a:rPr>
              <a:t>CI</a:t>
            </a:r>
            <a:r>
              <a:rPr sz="2600" spc="-65" dirty="0">
                <a:solidFill>
                  <a:srgbClr val="FF0000"/>
                </a:solidFill>
                <a:latin typeface="Georgia"/>
                <a:cs typeface="Georgia"/>
              </a:rPr>
              <a:t>N</a:t>
            </a:r>
            <a:r>
              <a:rPr sz="2600" dirty="0">
                <a:solidFill>
                  <a:srgbClr val="FF0000"/>
                </a:solidFill>
                <a:latin typeface="Georgia"/>
                <a:cs typeface="Georgia"/>
              </a:rPr>
              <a:t>	</a:t>
            </a:r>
            <a:r>
              <a:rPr sz="2600" dirty="0">
                <a:latin typeface="Arial"/>
                <a:cs typeface="Arial"/>
              </a:rPr>
              <a:t>–	a</a:t>
            </a:r>
            <a:r>
              <a:rPr sz="2600" spc="5" dirty="0">
                <a:latin typeface="Arial"/>
                <a:cs typeface="Arial"/>
              </a:rPr>
              <a:t>c</a:t>
            </a:r>
            <a:r>
              <a:rPr sz="2600" dirty="0">
                <a:latin typeface="Arial"/>
                <a:cs typeface="Arial"/>
              </a:rPr>
              <a:t>id	sta</a:t>
            </a:r>
            <a:r>
              <a:rPr sz="2600" spc="5" dirty="0">
                <a:latin typeface="Arial"/>
                <a:cs typeface="Arial"/>
              </a:rPr>
              <a:t>b</a:t>
            </a:r>
            <a:r>
              <a:rPr sz="2600" dirty="0">
                <a:latin typeface="Arial"/>
                <a:cs typeface="Arial"/>
              </a:rPr>
              <a:t>le	and	w</a:t>
            </a:r>
            <a:r>
              <a:rPr sz="2600" spc="5" dirty="0">
                <a:latin typeface="Arial"/>
                <a:cs typeface="Arial"/>
              </a:rPr>
              <a:t>e</a:t>
            </a:r>
            <a:r>
              <a:rPr sz="2600" dirty="0">
                <a:latin typeface="Arial"/>
                <a:cs typeface="Arial"/>
              </a:rPr>
              <a:t>ll</a:t>
            </a:r>
            <a:r>
              <a:rPr sz="2600" spc="-5" dirty="0">
                <a:latin typeface="Arial"/>
                <a:cs typeface="Arial"/>
              </a:rPr>
              <a:t>-</a:t>
            </a:r>
            <a:r>
              <a:rPr sz="2600" dirty="0">
                <a:latin typeface="Arial"/>
                <a:cs typeface="Arial"/>
              </a:rPr>
              <a:t>absorbed  regardless of presence of</a:t>
            </a:r>
            <a:r>
              <a:rPr sz="2600" spc="-4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food.</a:t>
            </a:r>
            <a:endParaRPr sz="2600">
              <a:latin typeface="Arial"/>
              <a:cs typeface="Arial"/>
            </a:endParaRPr>
          </a:p>
          <a:p>
            <a:pPr marL="195580" marR="5080" indent="-182880">
              <a:lnSpc>
                <a:spcPct val="140000"/>
              </a:lnSpc>
              <a:spcBef>
                <a:spcPts val="630"/>
              </a:spcBef>
              <a:buClr>
                <a:srgbClr val="FF3399"/>
              </a:buClr>
              <a:buSzPct val="96153"/>
              <a:buFont typeface="Wingdings"/>
              <a:buChar char=""/>
              <a:tabLst>
                <a:tab pos="273685" algn="l"/>
              </a:tabLst>
            </a:pPr>
            <a:r>
              <a:rPr sz="2600" spc="-70" dirty="0">
                <a:solidFill>
                  <a:srgbClr val="FF0000"/>
                </a:solidFill>
                <a:latin typeface="Georgia"/>
                <a:cs typeface="Georgia"/>
              </a:rPr>
              <a:t>AZITHROMYCIN </a:t>
            </a:r>
            <a:r>
              <a:rPr sz="2600" spc="-5" dirty="0">
                <a:latin typeface="Arial"/>
                <a:cs typeface="Arial"/>
              </a:rPr>
              <a:t>–acid </a:t>
            </a:r>
            <a:r>
              <a:rPr sz="2600" dirty="0">
                <a:latin typeface="Arial"/>
                <a:cs typeface="Arial"/>
              </a:rPr>
              <a:t>stable, food decreases absorption  of capsules.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1691" y="235077"/>
            <a:ext cx="33528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spc="-110" dirty="0">
                <a:solidFill>
                  <a:srgbClr val="00AF50"/>
                </a:solidFill>
                <a:latin typeface="Georgia"/>
                <a:cs typeface="Georgia"/>
              </a:rPr>
              <a:t>DISTRIBUTION:</a:t>
            </a:r>
            <a:endParaRPr sz="3600">
              <a:latin typeface="Georgia"/>
              <a:cs typeface="Georg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1691" y="888568"/>
            <a:ext cx="6648450" cy="4521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20675" indent="-308610">
              <a:lnSpc>
                <a:spcPts val="3510"/>
              </a:lnSpc>
              <a:buClr>
                <a:srgbClr val="FF3399"/>
              </a:buClr>
              <a:buSzPct val="105357"/>
              <a:buFont typeface="Wingdings"/>
              <a:buChar char=""/>
              <a:tabLst>
                <a:tab pos="321310" algn="l"/>
              </a:tabLst>
            </a:pPr>
            <a:r>
              <a:rPr sz="2800" dirty="0">
                <a:latin typeface="Arial"/>
                <a:cs typeface="Arial"/>
              </a:rPr>
              <a:t>Extensive tissue </a:t>
            </a:r>
            <a:r>
              <a:rPr sz="2800" spc="-5" dirty="0">
                <a:latin typeface="Arial"/>
                <a:cs typeface="Arial"/>
              </a:rPr>
              <a:t>and </a:t>
            </a:r>
            <a:r>
              <a:rPr sz="2800" dirty="0">
                <a:latin typeface="Arial"/>
                <a:cs typeface="Arial"/>
              </a:rPr>
              <a:t>cellular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distribution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1691" y="1401317"/>
            <a:ext cx="5846445" cy="1397635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2700" marR="5080">
              <a:lnSpc>
                <a:spcPts val="3360"/>
              </a:lnSpc>
              <a:spcBef>
                <a:spcPts val="204"/>
              </a:spcBef>
              <a:buClr>
                <a:srgbClr val="FF3399"/>
              </a:buClr>
              <a:buSzPct val="105357"/>
              <a:buFont typeface="Wingdings"/>
              <a:buChar char=""/>
              <a:tabLst>
                <a:tab pos="321310" algn="l"/>
                <a:tab pos="2900680" algn="l"/>
                <a:tab pos="3798570" algn="l"/>
              </a:tabLst>
            </a:pPr>
            <a:r>
              <a:rPr sz="2800" spc="-5" dirty="0">
                <a:latin typeface="Arial"/>
                <a:cs typeface="Arial"/>
              </a:rPr>
              <a:t>Cla</a:t>
            </a:r>
            <a:r>
              <a:rPr sz="2800" dirty="0">
                <a:latin typeface="Arial"/>
                <a:cs typeface="Arial"/>
              </a:rPr>
              <a:t>r</a:t>
            </a:r>
            <a:r>
              <a:rPr sz="2800" spc="-5" dirty="0">
                <a:latin typeface="Arial"/>
                <a:cs typeface="Arial"/>
              </a:rPr>
              <a:t>it</a:t>
            </a:r>
            <a:r>
              <a:rPr sz="2800" dirty="0">
                <a:latin typeface="Arial"/>
                <a:cs typeface="Arial"/>
              </a:rPr>
              <a:t>h</a:t>
            </a:r>
            <a:r>
              <a:rPr sz="2800" spc="-5" dirty="0">
                <a:latin typeface="Arial"/>
                <a:cs typeface="Arial"/>
              </a:rPr>
              <a:t>r</a:t>
            </a:r>
            <a:r>
              <a:rPr sz="2800" spc="10" dirty="0">
                <a:latin typeface="Arial"/>
                <a:cs typeface="Arial"/>
              </a:rPr>
              <a:t>o</a:t>
            </a:r>
            <a:r>
              <a:rPr sz="2800" spc="-5" dirty="0">
                <a:latin typeface="Arial"/>
                <a:cs typeface="Arial"/>
              </a:rPr>
              <a:t>my</a:t>
            </a:r>
            <a:r>
              <a:rPr sz="2800" dirty="0">
                <a:latin typeface="Arial"/>
                <a:cs typeface="Arial"/>
              </a:rPr>
              <a:t>c</a:t>
            </a:r>
            <a:r>
              <a:rPr sz="2800" spc="-5" dirty="0">
                <a:latin typeface="Arial"/>
                <a:cs typeface="Arial"/>
              </a:rPr>
              <a:t>in</a:t>
            </a:r>
            <a:r>
              <a:rPr sz="2800" dirty="0">
                <a:latin typeface="Arial"/>
                <a:cs typeface="Arial"/>
              </a:rPr>
              <a:t>	an</a:t>
            </a:r>
            <a:r>
              <a:rPr sz="2800" spc="-5" dirty="0">
                <a:latin typeface="Arial"/>
                <a:cs typeface="Arial"/>
              </a:rPr>
              <a:t>d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5" dirty="0">
                <a:latin typeface="Arial"/>
                <a:cs typeface="Arial"/>
              </a:rPr>
              <a:t>Azithr</a:t>
            </a:r>
            <a:r>
              <a:rPr sz="2800" dirty="0">
                <a:latin typeface="Arial"/>
                <a:cs typeface="Arial"/>
              </a:rPr>
              <a:t>o</a:t>
            </a:r>
            <a:r>
              <a:rPr sz="2800" spc="-5" dirty="0">
                <a:latin typeface="Arial"/>
                <a:cs typeface="Arial"/>
              </a:rPr>
              <a:t>my</a:t>
            </a:r>
            <a:r>
              <a:rPr sz="2800" dirty="0">
                <a:latin typeface="Arial"/>
                <a:cs typeface="Arial"/>
              </a:rPr>
              <a:t>c</a:t>
            </a:r>
            <a:r>
              <a:rPr sz="2800" spc="-5" dirty="0">
                <a:latin typeface="Arial"/>
                <a:cs typeface="Arial"/>
              </a:rPr>
              <a:t>in  </a:t>
            </a:r>
            <a:r>
              <a:rPr sz="2800" dirty="0">
                <a:latin typeface="Arial"/>
                <a:cs typeface="Arial"/>
              </a:rPr>
              <a:t>penetration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  <a:p>
            <a:pPr marL="320675" indent="-308610">
              <a:lnSpc>
                <a:spcPct val="100000"/>
              </a:lnSpc>
              <a:spcBef>
                <a:spcPts val="310"/>
              </a:spcBef>
              <a:buClr>
                <a:srgbClr val="FF3399"/>
              </a:buClr>
              <a:buSzPct val="105357"/>
              <a:buFont typeface="Wingdings"/>
              <a:buChar char=""/>
              <a:tabLst>
                <a:tab pos="321310" algn="l"/>
              </a:tabLst>
            </a:pPr>
            <a:r>
              <a:rPr sz="2800" spc="-10" dirty="0">
                <a:latin typeface="Arial"/>
                <a:cs typeface="Arial"/>
              </a:rPr>
              <a:t>No BBB </a:t>
            </a:r>
            <a:r>
              <a:rPr sz="2800" dirty="0">
                <a:latin typeface="Arial"/>
                <a:cs typeface="Arial"/>
              </a:rPr>
              <a:t>and </a:t>
            </a:r>
            <a:r>
              <a:rPr sz="2800" spc="-5" dirty="0">
                <a:latin typeface="Arial"/>
                <a:cs typeface="Arial"/>
              </a:rPr>
              <a:t>CSF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penetration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347586" y="1401317"/>
            <a:ext cx="65722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with</a:t>
            </a:r>
            <a:endParaRPr sz="2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283322" y="1401317"/>
            <a:ext cx="152717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extensive</a:t>
            </a:r>
            <a:endParaRPr sz="2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21691" y="3364484"/>
            <a:ext cx="8591550" cy="878840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2700" marR="5080">
              <a:lnSpc>
                <a:spcPts val="3360"/>
              </a:lnSpc>
              <a:spcBef>
                <a:spcPts val="204"/>
              </a:spcBef>
              <a:buClr>
                <a:srgbClr val="FF3399"/>
              </a:buClr>
              <a:buSzPct val="105357"/>
              <a:buFont typeface="Wingdings"/>
              <a:buChar char=""/>
              <a:tabLst>
                <a:tab pos="321310" algn="l"/>
              </a:tabLst>
            </a:pPr>
            <a:r>
              <a:rPr sz="2800" dirty="0">
                <a:latin typeface="Arial"/>
                <a:cs typeface="Arial"/>
              </a:rPr>
              <a:t>Erythromycin </a:t>
            </a:r>
            <a:r>
              <a:rPr sz="2800" spc="-5" dirty="0">
                <a:latin typeface="Arial"/>
                <a:cs typeface="Arial"/>
              </a:rPr>
              <a:t>accumulates </a:t>
            </a:r>
            <a:r>
              <a:rPr sz="2800" spc="5" dirty="0">
                <a:latin typeface="Arial"/>
                <a:cs typeface="Arial"/>
              </a:rPr>
              <a:t>in </a:t>
            </a:r>
            <a:r>
              <a:rPr sz="2800" spc="-5" dirty="0">
                <a:latin typeface="Arial"/>
                <a:cs typeface="Arial"/>
              </a:rPr>
              <a:t>the 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prostatic fluid </a:t>
            </a:r>
            <a:r>
              <a:rPr sz="2800" dirty="0">
                <a:latin typeface="Arial"/>
                <a:cs typeface="Arial"/>
              </a:rPr>
              <a:t>and  </a:t>
            </a:r>
            <a:r>
              <a:rPr sz="2800" spc="-5" dirty="0">
                <a:latin typeface="Arial"/>
                <a:cs typeface="Arial"/>
              </a:rPr>
              <a:t>also in</a:t>
            </a:r>
            <a:r>
              <a:rPr sz="2800" spc="20" dirty="0"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macrophages.</a:t>
            </a:r>
            <a:endParaRPr sz="2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21691" y="4815585"/>
            <a:ext cx="5348605" cy="878840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2700" marR="5080">
              <a:lnSpc>
                <a:spcPts val="3360"/>
              </a:lnSpc>
              <a:spcBef>
                <a:spcPts val="204"/>
              </a:spcBef>
              <a:buClr>
                <a:srgbClr val="FF3399"/>
              </a:buClr>
              <a:buSzPct val="105357"/>
              <a:buFont typeface="Wingdings"/>
              <a:buChar char=""/>
              <a:tabLst>
                <a:tab pos="321310" algn="l"/>
                <a:tab pos="2566670" algn="l"/>
                <a:tab pos="3041015" algn="l"/>
                <a:tab pos="4703445" algn="l"/>
              </a:tabLst>
            </a:pPr>
            <a:r>
              <a:rPr sz="2800" spc="-5" dirty="0">
                <a:latin typeface="Arial"/>
                <a:cs typeface="Arial"/>
              </a:rPr>
              <a:t>Azithromycin		accumulates 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 Ma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c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r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o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sz="2800" spc="10" dirty="0">
                <a:solidFill>
                  <a:srgbClr val="FF0000"/>
                </a:solidFill>
                <a:latin typeface="Arial"/>
                <a:cs typeface="Arial"/>
              </a:rPr>
              <a:t>h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g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e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,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	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Fib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r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o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b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l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t</a:t>
            </a:r>
            <a:r>
              <a:rPr sz="2800" spc="15" dirty="0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.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	</a:t>
            </a:r>
            <a:r>
              <a:rPr sz="2800" spc="-5" dirty="0">
                <a:latin typeface="Arial"/>
                <a:cs typeface="Arial"/>
              </a:rPr>
              <a:t>Has</a:t>
            </a:r>
            <a:endParaRPr sz="2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841619" y="4815585"/>
            <a:ext cx="297243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88265">
              <a:lnSpc>
                <a:spcPct val="100000"/>
              </a:lnSpc>
              <a:spcBef>
                <a:spcPts val="95"/>
              </a:spcBef>
              <a:tabLst>
                <a:tab pos="1057910" algn="l"/>
                <a:tab pos="1217930" algn="l"/>
                <a:tab pos="2661285" algn="l"/>
              </a:tabLst>
            </a:pPr>
            <a:r>
              <a:rPr sz="2800" spc="-5" dirty="0">
                <a:latin typeface="Arial"/>
                <a:cs typeface="Arial"/>
              </a:rPr>
              <a:t>in	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Neu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t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r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o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h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il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,  </a:t>
            </a:r>
            <a:r>
              <a:rPr sz="2800" spc="-5" dirty="0">
                <a:latin typeface="Arial"/>
                <a:cs typeface="Arial"/>
              </a:rPr>
              <a:t>Lar</a:t>
            </a:r>
            <a:r>
              <a:rPr sz="2800" dirty="0">
                <a:latin typeface="Arial"/>
                <a:cs typeface="Arial"/>
              </a:rPr>
              <a:t>g</a:t>
            </a:r>
            <a:r>
              <a:rPr sz="2800" spc="-5" dirty="0">
                <a:latin typeface="Arial"/>
                <a:cs typeface="Arial"/>
              </a:rPr>
              <a:t>e</a:t>
            </a:r>
            <a:r>
              <a:rPr sz="2800" dirty="0">
                <a:latin typeface="Arial"/>
                <a:cs typeface="Arial"/>
              </a:rPr>
              <a:t>		</a:t>
            </a:r>
            <a:r>
              <a:rPr sz="2800" spc="-5" dirty="0">
                <a:latin typeface="Arial"/>
                <a:cs typeface="Arial"/>
              </a:rPr>
              <a:t>v</a:t>
            </a:r>
            <a:r>
              <a:rPr sz="2800" dirty="0">
                <a:latin typeface="Arial"/>
                <a:cs typeface="Arial"/>
              </a:rPr>
              <a:t>o</a:t>
            </a:r>
            <a:r>
              <a:rPr sz="2800" spc="-5" dirty="0">
                <a:latin typeface="Arial"/>
                <a:cs typeface="Arial"/>
              </a:rPr>
              <a:t>l</a:t>
            </a:r>
            <a:r>
              <a:rPr sz="2800" dirty="0">
                <a:latin typeface="Arial"/>
                <a:cs typeface="Arial"/>
              </a:rPr>
              <a:t>u</a:t>
            </a:r>
            <a:r>
              <a:rPr sz="2800" spc="-5" dirty="0">
                <a:latin typeface="Arial"/>
                <a:cs typeface="Arial"/>
              </a:rPr>
              <a:t>me</a:t>
            </a:r>
            <a:r>
              <a:rPr sz="2800" dirty="0">
                <a:latin typeface="Arial"/>
                <a:cs typeface="Arial"/>
              </a:rPr>
              <a:t>	of</a:t>
            </a:r>
            <a:endParaRPr sz="2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21691" y="5668772"/>
            <a:ext cx="826643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latin typeface="Arial"/>
                <a:cs typeface="Arial"/>
              </a:rPr>
              <a:t>distribution </a:t>
            </a:r>
            <a:r>
              <a:rPr sz="2800" spc="-5" dirty="0">
                <a:latin typeface="Arial"/>
                <a:cs typeface="Arial"/>
              </a:rPr>
              <a:t>and </a:t>
            </a:r>
            <a:r>
              <a:rPr sz="2800" dirty="0">
                <a:latin typeface="Arial"/>
                <a:cs typeface="Arial"/>
              </a:rPr>
              <a:t>longest half </a:t>
            </a:r>
            <a:r>
              <a:rPr sz="2800" spc="-5" dirty="0">
                <a:latin typeface="Arial"/>
                <a:cs typeface="Arial"/>
              </a:rPr>
              <a:t>life 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(greater than 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40</a:t>
            </a:r>
            <a:r>
              <a:rPr sz="2800" spc="3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hrs)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1691" y="370713"/>
            <a:ext cx="31623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spc="-160" dirty="0">
                <a:solidFill>
                  <a:srgbClr val="00AF50"/>
                </a:solidFill>
                <a:latin typeface="Georgia"/>
                <a:cs typeface="Georgia"/>
              </a:rPr>
              <a:t>ELIMIN</a:t>
            </a:r>
            <a:r>
              <a:rPr sz="3600" b="0" spc="-165" dirty="0">
                <a:solidFill>
                  <a:srgbClr val="00AF50"/>
                </a:solidFill>
                <a:latin typeface="Georgia"/>
                <a:cs typeface="Georgia"/>
              </a:rPr>
              <a:t>A</a:t>
            </a:r>
            <a:r>
              <a:rPr sz="3600" b="0" spc="-60" dirty="0">
                <a:solidFill>
                  <a:srgbClr val="00AF50"/>
                </a:solidFill>
                <a:latin typeface="Georgia"/>
                <a:cs typeface="Georgia"/>
              </a:rPr>
              <a:t>TION:</a:t>
            </a:r>
            <a:endParaRPr sz="3600">
              <a:latin typeface="Georgia"/>
              <a:cs typeface="Georg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1691" y="1346072"/>
            <a:ext cx="8843010" cy="3411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76225" indent="-264160">
              <a:lnSpc>
                <a:spcPts val="3030"/>
              </a:lnSpc>
              <a:buClr>
                <a:srgbClr val="FF3399"/>
              </a:buClr>
              <a:buSzPct val="106250"/>
              <a:buFont typeface="Wingdings"/>
              <a:buChar char=""/>
              <a:tabLst>
                <a:tab pos="276860" algn="l"/>
              </a:tabLst>
            </a:pPr>
            <a:r>
              <a:rPr sz="2400" dirty="0">
                <a:latin typeface="Arial"/>
                <a:cs typeface="Arial"/>
              </a:rPr>
              <a:t>Clarithromycin</a:t>
            </a:r>
            <a:r>
              <a:rPr sz="2400" spc="204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is</a:t>
            </a:r>
            <a:r>
              <a:rPr sz="2400" spc="2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2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only</a:t>
            </a:r>
            <a:r>
              <a:rPr sz="2400" spc="204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Macrolide</a:t>
            </a:r>
            <a:r>
              <a:rPr sz="2400" spc="2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partially</a:t>
            </a:r>
            <a:r>
              <a:rPr sz="2400" spc="22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eliminated</a:t>
            </a:r>
            <a:r>
              <a:rPr sz="2400" spc="2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by</a:t>
            </a:r>
            <a:r>
              <a:rPr sz="2400" spc="2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FF3399"/>
              </a:buClr>
              <a:buFont typeface="Wingdings"/>
              <a:buChar char=""/>
            </a:pPr>
            <a:endParaRPr sz="245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latin typeface="Arial"/>
                <a:cs typeface="Arial"/>
              </a:rPr>
              <a:t>Kidney(18% of parent and all</a:t>
            </a:r>
            <a:r>
              <a:rPr sz="2400" spc="7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metabolites).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250" dirty="0">
              <a:latin typeface="Arial"/>
              <a:cs typeface="Arial"/>
            </a:endParaRPr>
          </a:p>
          <a:p>
            <a:pPr marL="276225" indent="-264160">
              <a:lnSpc>
                <a:spcPct val="100000"/>
              </a:lnSpc>
              <a:buClr>
                <a:srgbClr val="FF3399"/>
              </a:buClr>
              <a:buSzPct val="106250"/>
              <a:buFont typeface="Wingdings"/>
              <a:buChar char=""/>
              <a:tabLst>
                <a:tab pos="276860" algn="l"/>
              </a:tabLst>
            </a:pPr>
            <a:r>
              <a:rPr sz="2400" spc="-5" dirty="0">
                <a:latin typeface="Arial"/>
                <a:cs typeface="Arial"/>
              </a:rPr>
              <a:t>Hepatically eliminated: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ALL.</a:t>
            </a:r>
            <a:endParaRPr sz="2400" dirty="0">
              <a:latin typeface="Arial"/>
              <a:cs typeface="Arial"/>
            </a:endParaRPr>
          </a:p>
          <a:p>
            <a:pPr marL="12700" marR="6350">
              <a:lnSpc>
                <a:spcPts val="5760"/>
              </a:lnSpc>
              <a:spcBef>
                <a:spcPts val="620"/>
              </a:spcBef>
              <a:buClr>
                <a:srgbClr val="FF3399"/>
              </a:buClr>
              <a:buSzPct val="106250"/>
              <a:buFont typeface="Wingdings"/>
              <a:buChar char=""/>
              <a:tabLst>
                <a:tab pos="276860" algn="l"/>
              </a:tabLst>
            </a:pPr>
            <a:r>
              <a:rPr sz="2400" spc="-5" dirty="0" smtClean="0">
                <a:latin typeface="Arial"/>
                <a:cs typeface="Arial"/>
              </a:rPr>
              <a:t>Erythromycin </a:t>
            </a:r>
            <a:r>
              <a:rPr sz="2400" spc="-5" dirty="0">
                <a:latin typeface="Arial"/>
                <a:cs typeface="Arial"/>
              </a:rPr>
              <a:t>and Azithromycin </a:t>
            </a:r>
            <a:r>
              <a:rPr sz="2400" dirty="0">
                <a:latin typeface="Arial"/>
                <a:cs typeface="Arial"/>
              </a:rPr>
              <a:t>are </a:t>
            </a:r>
            <a:r>
              <a:rPr sz="2400" spc="-5" dirty="0">
                <a:latin typeface="Arial"/>
                <a:cs typeface="Arial"/>
              </a:rPr>
              <a:t>primarily concentrated and  excreted through </a:t>
            </a:r>
            <a:r>
              <a:rPr sz="2400" spc="-5" dirty="0" smtClean="0">
                <a:solidFill>
                  <a:srgbClr val="FF0000"/>
                </a:solidFill>
                <a:latin typeface="Arial"/>
                <a:cs typeface="Arial"/>
              </a:rPr>
              <a:t>bile</a:t>
            </a:r>
            <a:r>
              <a:rPr lang="en-US" sz="2400" spc="-5" dirty="0" smtClean="0">
                <a:solidFill>
                  <a:srgbClr val="FF0000"/>
                </a:solidFill>
                <a:latin typeface="Arial"/>
                <a:cs typeface="Arial"/>
              </a:rPr>
              <a:t>.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884428" y="311685"/>
            <a:ext cx="4801870" cy="5246370"/>
            <a:chOff x="1884428" y="311685"/>
            <a:chExt cx="4801870" cy="5246370"/>
          </a:xfrm>
        </p:grpSpPr>
        <p:sp>
          <p:nvSpPr>
            <p:cNvPr id="3" name="object 3"/>
            <p:cNvSpPr/>
            <p:nvPr/>
          </p:nvSpPr>
          <p:spPr>
            <a:xfrm>
              <a:off x="1884428" y="311685"/>
              <a:ext cx="4801358" cy="5246342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929383" y="356615"/>
              <a:ext cx="4637532" cy="508253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910333" y="337565"/>
              <a:ext cx="4676140" cy="5120640"/>
            </a:xfrm>
            <a:custGeom>
              <a:avLst/>
              <a:gdLst/>
              <a:ahLst/>
              <a:cxnLst/>
              <a:rect l="l" t="t" r="r" b="b"/>
              <a:pathLst>
                <a:path w="4676140" h="5120640">
                  <a:moveTo>
                    <a:pt x="0" y="5120639"/>
                  </a:moveTo>
                  <a:lnTo>
                    <a:pt x="4675632" y="5120639"/>
                  </a:lnTo>
                  <a:lnTo>
                    <a:pt x="4675632" y="0"/>
                  </a:lnTo>
                  <a:lnTo>
                    <a:pt x="0" y="0"/>
                  </a:lnTo>
                  <a:lnTo>
                    <a:pt x="0" y="5120639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578916" y="5655055"/>
            <a:ext cx="807275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40" dirty="0">
                <a:latin typeface="Georgia"/>
                <a:cs typeface="Georgia"/>
              </a:rPr>
              <a:t>Administration and fate </a:t>
            </a:r>
            <a:r>
              <a:rPr sz="2800" spc="-25" dirty="0">
                <a:latin typeface="Georgia"/>
                <a:cs typeface="Georgia"/>
              </a:rPr>
              <a:t>of </a:t>
            </a:r>
            <a:r>
              <a:rPr sz="2800" spc="-5" dirty="0">
                <a:latin typeface="Georgia"/>
                <a:cs typeface="Georgia"/>
              </a:rPr>
              <a:t>the </a:t>
            </a:r>
            <a:r>
              <a:rPr sz="2800" spc="-40" dirty="0">
                <a:latin typeface="Georgia"/>
                <a:cs typeface="Georgia"/>
              </a:rPr>
              <a:t>Macrolide</a:t>
            </a:r>
            <a:r>
              <a:rPr sz="2800" spc="-65" dirty="0">
                <a:latin typeface="Georgia"/>
                <a:cs typeface="Georgia"/>
              </a:rPr>
              <a:t> </a:t>
            </a:r>
            <a:r>
              <a:rPr sz="2800" spc="-25" dirty="0">
                <a:latin typeface="Georgia"/>
                <a:cs typeface="Georgia"/>
              </a:rPr>
              <a:t>antibiotics.</a:t>
            </a:r>
            <a:endParaRPr sz="28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1762" y="117424"/>
            <a:ext cx="543814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-185" dirty="0"/>
              <a:t>ADVERSE</a:t>
            </a:r>
            <a:r>
              <a:rPr sz="4800" spc="-114" dirty="0"/>
              <a:t> </a:t>
            </a:r>
            <a:r>
              <a:rPr sz="4800" spc="-265" dirty="0"/>
              <a:t>EFFECTS</a:t>
            </a:r>
            <a:endParaRPr sz="4800"/>
          </a:p>
        </p:txBody>
      </p:sp>
      <p:sp>
        <p:nvSpPr>
          <p:cNvPr id="3" name="object 3"/>
          <p:cNvSpPr txBox="1"/>
          <p:nvPr/>
        </p:nvSpPr>
        <p:spPr>
          <a:xfrm>
            <a:off x="78739" y="1086992"/>
            <a:ext cx="8844280" cy="39763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7790">
              <a:lnSpc>
                <a:spcPct val="100000"/>
              </a:lnSpc>
              <a:spcBef>
                <a:spcPts val="95"/>
              </a:spcBef>
            </a:pPr>
            <a:r>
              <a:rPr sz="2800" b="1" spc="-85" dirty="0">
                <a:solidFill>
                  <a:srgbClr val="00AF50"/>
                </a:solidFill>
                <a:latin typeface="Times New Roman"/>
                <a:cs typeface="Times New Roman"/>
              </a:rPr>
              <a:t>GASTROINTESTINAL</a:t>
            </a:r>
            <a:r>
              <a:rPr sz="2800" b="1" spc="-2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2800" b="1" spc="-160" dirty="0">
                <a:solidFill>
                  <a:srgbClr val="00AF50"/>
                </a:solidFill>
                <a:latin typeface="Times New Roman"/>
                <a:cs typeface="Times New Roman"/>
              </a:rPr>
              <a:t>EFFECTS:</a:t>
            </a:r>
            <a:endParaRPr sz="2800">
              <a:latin typeface="Times New Roman"/>
              <a:cs typeface="Times New Roman"/>
            </a:endParaRPr>
          </a:p>
          <a:p>
            <a:pPr marL="518159" marR="833755" indent="-506095" algn="just">
              <a:lnSpc>
                <a:spcPct val="170100"/>
              </a:lnSpc>
              <a:spcBef>
                <a:spcPts val="95"/>
              </a:spcBef>
              <a:buClr>
                <a:srgbClr val="FF3399"/>
              </a:buClr>
              <a:buFont typeface="Wingdings"/>
              <a:buChar char=""/>
              <a:tabLst>
                <a:tab pos="528320" algn="l"/>
              </a:tabLst>
            </a:pPr>
            <a:r>
              <a:rPr sz="2400" spc="-5" dirty="0">
                <a:latin typeface="Arial"/>
                <a:cs typeface="Arial"/>
              </a:rPr>
              <a:t>Anorexia, nausea, vomiting, and </a:t>
            </a:r>
            <a:r>
              <a:rPr sz="2400" dirty="0">
                <a:latin typeface="Arial"/>
                <a:cs typeface="Arial"/>
              </a:rPr>
              <a:t>diarrhoea </a:t>
            </a:r>
            <a:r>
              <a:rPr sz="2400" spc="-5" dirty="0">
                <a:latin typeface="Arial"/>
                <a:cs typeface="Arial"/>
              </a:rPr>
              <a:t>occasionally  accompany oral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administration.</a:t>
            </a:r>
            <a:endParaRPr sz="2400">
              <a:latin typeface="Arial"/>
              <a:cs typeface="Arial"/>
            </a:endParaRPr>
          </a:p>
          <a:p>
            <a:pPr marL="527685" marR="5080" indent="-515620" algn="just">
              <a:lnSpc>
                <a:spcPct val="150000"/>
              </a:lnSpc>
              <a:spcBef>
                <a:spcPts val="580"/>
              </a:spcBef>
              <a:buClr>
                <a:srgbClr val="FF3399"/>
              </a:buClr>
              <a:buFont typeface="Wingdings"/>
              <a:buChar char=""/>
              <a:tabLst>
                <a:tab pos="528320" algn="l"/>
              </a:tabLst>
            </a:pPr>
            <a:r>
              <a:rPr sz="2400" spc="-5" dirty="0">
                <a:latin typeface="Arial"/>
                <a:cs typeface="Arial"/>
              </a:rPr>
              <a:t>Gastrointestinal </a:t>
            </a:r>
            <a:r>
              <a:rPr sz="2400" dirty="0">
                <a:latin typeface="Arial"/>
                <a:cs typeface="Arial"/>
              </a:rPr>
              <a:t>intolerance, </a:t>
            </a:r>
            <a:r>
              <a:rPr sz="2400" spc="-5" dirty="0">
                <a:latin typeface="Arial"/>
                <a:cs typeface="Arial"/>
              </a:rPr>
              <a:t>which is </a:t>
            </a:r>
            <a:r>
              <a:rPr sz="2400" dirty="0">
                <a:latin typeface="Arial"/>
                <a:cs typeface="Arial"/>
              </a:rPr>
              <a:t>due to </a:t>
            </a:r>
            <a:r>
              <a:rPr sz="2400" spc="-5" dirty="0">
                <a:latin typeface="Arial"/>
                <a:cs typeface="Arial"/>
              </a:rPr>
              <a:t>a direct  </a:t>
            </a:r>
            <a:r>
              <a:rPr sz="2400" dirty="0">
                <a:latin typeface="Arial"/>
                <a:cs typeface="Arial"/>
              </a:rPr>
              <a:t>stimulation </a:t>
            </a:r>
            <a:r>
              <a:rPr sz="2400" spc="-5" dirty="0">
                <a:latin typeface="Arial"/>
                <a:cs typeface="Arial"/>
              </a:rPr>
              <a:t>of gut </a:t>
            </a:r>
            <a:r>
              <a:rPr sz="2400" spc="-25" dirty="0">
                <a:latin typeface="Arial"/>
                <a:cs typeface="Arial"/>
              </a:rPr>
              <a:t>motility, </a:t>
            </a:r>
            <a:r>
              <a:rPr sz="2400" spc="-5" dirty="0">
                <a:latin typeface="Arial"/>
                <a:cs typeface="Arial"/>
              </a:rPr>
              <a:t>is </a:t>
            </a:r>
            <a:r>
              <a:rPr sz="2400" dirty="0">
                <a:latin typeface="Arial"/>
                <a:cs typeface="Arial"/>
              </a:rPr>
              <a:t>the most </a:t>
            </a:r>
            <a:r>
              <a:rPr sz="2400" spc="-5" dirty="0">
                <a:latin typeface="Arial"/>
                <a:cs typeface="Arial"/>
              </a:rPr>
              <a:t>common reason </a:t>
            </a:r>
            <a:r>
              <a:rPr sz="2400" dirty="0">
                <a:latin typeface="Arial"/>
                <a:cs typeface="Arial"/>
              </a:rPr>
              <a:t>for  </a:t>
            </a:r>
            <a:r>
              <a:rPr sz="2400" spc="-5" dirty="0">
                <a:latin typeface="Arial"/>
                <a:cs typeface="Arial"/>
              </a:rPr>
              <a:t>discontinuing Erythromycin and substituting another  antibiotic.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398145"/>
            <a:ext cx="251269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14" dirty="0">
                <a:solidFill>
                  <a:srgbClr val="FF0000"/>
                </a:solidFill>
              </a:rPr>
              <a:t>LIVER</a:t>
            </a:r>
            <a:r>
              <a:rPr sz="2400" spc="-150" dirty="0">
                <a:solidFill>
                  <a:srgbClr val="FF0000"/>
                </a:solidFill>
              </a:rPr>
              <a:t> </a:t>
            </a:r>
            <a:r>
              <a:rPr sz="2400" spc="-105" dirty="0">
                <a:solidFill>
                  <a:srgbClr val="FF0000"/>
                </a:solidFill>
              </a:rPr>
              <a:t>TOXICITY: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78739" y="971168"/>
            <a:ext cx="238950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27685" indent="-515620">
              <a:lnSpc>
                <a:spcPct val="100000"/>
              </a:lnSpc>
              <a:spcBef>
                <a:spcPts val="95"/>
              </a:spcBef>
              <a:buClr>
                <a:srgbClr val="FF3399"/>
              </a:buClr>
              <a:buFont typeface="Wingdings"/>
              <a:buChar char=""/>
              <a:tabLst>
                <a:tab pos="527685" algn="l"/>
                <a:tab pos="528320" algn="l"/>
              </a:tabLst>
            </a:pPr>
            <a:r>
              <a:rPr sz="2200" spc="-5" dirty="0">
                <a:latin typeface="Arial"/>
                <a:cs typeface="Arial"/>
              </a:rPr>
              <a:t>Erythromycins,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671317" y="971168"/>
            <a:ext cx="610933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591310" algn="l"/>
                <a:tab pos="2208530" algn="l"/>
                <a:tab pos="3495040" algn="l"/>
                <a:tab pos="4173220" algn="l"/>
                <a:tab pos="5412740" algn="l"/>
              </a:tabLst>
            </a:pPr>
            <a:r>
              <a:rPr sz="2200" spc="-5" dirty="0">
                <a:latin typeface="Arial"/>
                <a:cs typeface="Arial"/>
              </a:rPr>
              <a:t>parti</a:t>
            </a:r>
            <a:r>
              <a:rPr sz="2200" dirty="0">
                <a:latin typeface="Arial"/>
                <a:cs typeface="Arial"/>
              </a:rPr>
              <a:t>c</a:t>
            </a:r>
            <a:r>
              <a:rPr sz="2200" spc="-5" dirty="0">
                <a:latin typeface="Arial"/>
                <a:cs typeface="Arial"/>
              </a:rPr>
              <a:t>ular</a:t>
            </a:r>
            <a:r>
              <a:rPr sz="2200" dirty="0">
                <a:latin typeface="Arial"/>
                <a:cs typeface="Arial"/>
              </a:rPr>
              <a:t>l</a:t>
            </a:r>
            <a:r>
              <a:rPr sz="2200" spc="-5" dirty="0">
                <a:latin typeface="Arial"/>
                <a:cs typeface="Arial"/>
              </a:rPr>
              <a:t>y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the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5" dirty="0">
                <a:latin typeface="Arial"/>
                <a:cs typeface="Arial"/>
              </a:rPr>
              <a:t>e</a:t>
            </a:r>
            <a:r>
              <a:rPr sz="2200" spc="-5" dirty="0">
                <a:latin typeface="Arial"/>
                <a:cs typeface="Arial"/>
              </a:rPr>
              <a:t>stolat</a:t>
            </a:r>
            <a:r>
              <a:rPr sz="2200" spc="10" dirty="0">
                <a:latin typeface="Arial"/>
                <a:cs typeface="Arial"/>
              </a:rPr>
              <a:t>e</a:t>
            </a:r>
            <a:r>
              <a:rPr sz="2200" spc="-5" dirty="0">
                <a:latin typeface="Arial"/>
                <a:cs typeface="Arial"/>
              </a:rPr>
              <a:t>,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c</a:t>
            </a:r>
            <a:r>
              <a:rPr sz="2200" dirty="0">
                <a:latin typeface="Arial"/>
                <a:cs typeface="Arial"/>
              </a:rPr>
              <a:t>a</a:t>
            </a:r>
            <a:r>
              <a:rPr sz="2200" spc="-5" dirty="0">
                <a:latin typeface="Arial"/>
                <a:cs typeface="Arial"/>
              </a:rPr>
              <a:t>n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produ</a:t>
            </a:r>
            <a:r>
              <a:rPr sz="2200" dirty="0">
                <a:latin typeface="Arial"/>
                <a:cs typeface="Arial"/>
              </a:rPr>
              <a:t>c</a:t>
            </a:r>
            <a:r>
              <a:rPr sz="2200" spc="-5" dirty="0">
                <a:latin typeface="Arial"/>
                <a:cs typeface="Arial"/>
              </a:rPr>
              <a:t>e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a</a:t>
            </a:r>
            <a:r>
              <a:rPr sz="2200" dirty="0">
                <a:latin typeface="Arial"/>
                <a:cs typeface="Arial"/>
              </a:rPr>
              <a:t>c</a:t>
            </a:r>
            <a:r>
              <a:rPr sz="2200" spc="-5" dirty="0">
                <a:latin typeface="Arial"/>
                <a:cs typeface="Arial"/>
              </a:rPr>
              <a:t>ute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8739" y="1306220"/>
            <a:ext cx="8700770" cy="3706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7685" marR="5715">
              <a:lnSpc>
                <a:spcPct val="140000"/>
              </a:lnSpc>
              <a:spcBef>
                <a:spcPts val="100"/>
              </a:spcBef>
              <a:tabLst>
                <a:tab pos="2042795" algn="l"/>
                <a:tab pos="3279140" algn="l"/>
                <a:tab pos="4248150" algn="l"/>
                <a:tab pos="5563870" algn="l"/>
                <a:tab pos="6830059" algn="l"/>
                <a:tab pos="7536180" algn="l"/>
              </a:tabLst>
            </a:pPr>
            <a:r>
              <a:rPr sz="2200" spc="-5" dirty="0">
                <a:latin typeface="Arial"/>
                <a:cs typeface="Arial"/>
              </a:rPr>
              <a:t>c</a:t>
            </a:r>
            <a:r>
              <a:rPr sz="2200" dirty="0">
                <a:latin typeface="Arial"/>
                <a:cs typeface="Arial"/>
              </a:rPr>
              <a:t>h</a:t>
            </a:r>
            <a:r>
              <a:rPr sz="2200" spc="-5" dirty="0">
                <a:latin typeface="Arial"/>
                <a:cs typeface="Arial"/>
              </a:rPr>
              <a:t>ole</a:t>
            </a:r>
            <a:r>
              <a:rPr sz="2200" dirty="0">
                <a:latin typeface="Arial"/>
                <a:cs typeface="Arial"/>
              </a:rPr>
              <a:t>s</a:t>
            </a:r>
            <a:r>
              <a:rPr sz="2200" spc="-5" dirty="0">
                <a:latin typeface="Arial"/>
                <a:cs typeface="Arial"/>
              </a:rPr>
              <a:t>tat</a:t>
            </a:r>
            <a:r>
              <a:rPr sz="2200" dirty="0">
                <a:latin typeface="Arial"/>
                <a:cs typeface="Arial"/>
              </a:rPr>
              <a:t>i</a:t>
            </a:r>
            <a:r>
              <a:rPr sz="2200" spc="-5" dirty="0">
                <a:latin typeface="Arial"/>
                <a:cs typeface="Arial"/>
              </a:rPr>
              <a:t>c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he</a:t>
            </a:r>
            <a:r>
              <a:rPr sz="2200" dirty="0">
                <a:latin typeface="Arial"/>
                <a:cs typeface="Arial"/>
              </a:rPr>
              <a:t>p</a:t>
            </a:r>
            <a:r>
              <a:rPr sz="2200" spc="-5" dirty="0">
                <a:latin typeface="Arial"/>
                <a:cs typeface="Arial"/>
              </a:rPr>
              <a:t>at</a:t>
            </a:r>
            <a:r>
              <a:rPr sz="2200" dirty="0">
                <a:latin typeface="Arial"/>
                <a:cs typeface="Arial"/>
              </a:rPr>
              <a:t>i</a:t>
            </a:r>
            <a:r>
              <a:rPr sz="2200" spc="-5" dirty="0">
                <a:latin typeface="Arial"/>
                <a:cs typeface="Arial"/>
              </a:rPr>
              <a:t>tis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(feve</a:t>
            </a:r>
            <a:r>
              <a:rPr sz="2200" spc="-125" dirty="0">
                <a:latin typeface="Arial"/>
                <a:cs typeface="Arial"/>
              </a:rPr>
              <a:t>r</a:t>
            </a:r>
            <a:r>
              <a:rPr sz="2200" spc="-5" dirty="0">
                <a:latin typeface="Arial"/>
                <a:cs typeface="Arial"/>
              </a:rPr>
              <a:t>,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jaun</a:t>
            </a:r>
            <a:r>
              <a:rPr sz="2200" dirty="0">
                <a:latin typeface="Arial"/>
                <a:cs typeface="Arial"/>
              </a:rPr>
              <a:t>d</a:t>
            </a:r>
            <a:r>
              <a:rPr sz="2200" spc="10" dirty="0">
                <a:latin typeface="Arial"/>
                <a:cs typeface="Arial"/>
              </a:rPr>
              <a:t>i</a:t>
            </a:r>
            <a:r>
              <a:rPr sz="2200" spc="-5" dirty="0">
                <a:latin typeface="Arial"/>
                <a:cs typeface="Arial"/>
              </a:rPr>
              <a:t>c</a:t>
            </a:r>
            <a:r>
              <a:rPr sz="2200" dirty="0">
                <a:latin typeface="Arial"/>
                <a:cs typeface="Arial"/>
              </a:rPr>
              <a:t>e</a:t>
            </a:r>
            <a:r>
              <a:rPr sz="2200" spc="-5" dirty="0">
                <a:latin typeface="Arial"/>
                <a:cs typeface="Arial"/>
              </a:rPr>
              <a:t>,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impa</a:t>
            </a:r>
            <a:r>
              <a:rPr sz="2200" dirty="0">
                <a:latin typeface="Arial"/>
                <a:cs typeface="Arial"/>
              </a:rPr>
              <a:t>i</a:t>
            </a:r>
            <a:r>
              <a:rPr sz="2200" spc="-5" dirty="0">
                <a:latin typeface="Arial"/>
                <a:cs typeface="Arial"/>
              </a:rPr>
              <a:t>r</a:t>
            </a:r>
            <a:r>
              <a:rPr sz="2200" spc="5" dirty="0">
                <a:latin typeface="Arial"/>
                <a:cs typeface="Arial"/>
              </a:rPr>
              <a:t>e</a:t>
            </a:r>
            <a:r>
              <a:rPr sz="2200" spc="-5" dirty="0">
                <a:latin typeface="Arial"/>
                <a:cs typeface="Arial"/>
              </a:rPr>
              <a:t>d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l</a:t>
            </a:r>
            <a:r>
              <a:rPr sz="2200" dirty="0">
                <a:latin typeface="Arial"/>
                <a:cs typeface="Arial"/>
              </a:rPr>
              <a:t>i</a:t>
            </a:r>
            <a:r>
              <a:rPr sz="2200" spc="-5" dirty="0">
                <a:latin typeface="Arial"/>
                <a:cs typeface="Arial"/>
              </a:rPr>
              <a:t>ver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fu</a:t>
            </a:r>
            <a:r>
              <a:rPr sz="2200" spc="10" dirty="0">
                <a:latin typeface="Arial"/>
                <a:cs typeface="Arial"/>
              </a:rPr>
              <a:t>n</a:t>
            </a:r>
            <a:r>
              <a:rPr sz="2200" spc="-5" dirty="0">
                <a:latin typeface="Arial"/>
                <a:cs typeface="Arial"/>
              </a:rPr>
              <a:t>ction),  probably as a hypersensitivity</a:t>
            </a:r>
            <a:r>
              <a:rPr sz="2200" spc="5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reaction.</a:t>
            </a:r>
            <a:endParaRPr sz="2200" dirty="0">
              <a:latin typeface="Arial"/>
              <a:cs typeface="Arial"/>
            </a:endParaRPr>
          </a:p>
          <a:p>
            <a:pPr marL="527685" marR="5080" indent="-515620">
              <a:lnSpc>
                <a:spcPct val="140100"/>
              </a:lnSpc>
              <a:spcBef>
                <a:spcPts val="525"/>
              </a:spcBef>
              <a:buClr>
                <a:srgbClr val="FF3399"/>
              </a:buClr>
              <a:buFont typeface="Wingdings"/>
              <a:buChar char=""/>
              <a:tabLst>
                <a:tab pos="527685" algn="l"/>
                <a:tab pos="528320" algn="l"/>
              </a:tabLst>
            </a:pPr>
            <a:r>
              <a:rPr sz="2200" spc="-5" dirty="0">
                <a:latin typeface="Arial"/>
                <a:cs typeface="Arial"/>
              </a:rPr>
              <a:t>Most </a:t>
            </a:r>
            <a:r>
              <a:rPr sz="2200" dirty="0">
                <a:latin typeface="Arial"/>
                <a:cs typeface="Arial"/>
              </a:rPr>
              <a:t>patients </a:t>
            </a:r>
            <a:r>
              <a:rPr sz="2200" spc="-5" dirty="0">
                <a:latin typeface="Arial"/>
                <a:cs typeface="Arial"/>
              </a:rPr>
              <a:t>recover </a:t>
            </a:r>
            <a:r>
              <a:rPr sz="2200" dirty="0">
                <a:latin typeface="Arial"/>
                <a:cs typeface="Arial"/>
              </a:rPr>
              <a:t>from </a:t>
            </a:r>
            <a:r>
              <a:rPr sz="2200" spc="-5" dirty="0">
                <a:latin typeface="Arial"/>
                <a:cs typeface="Arial"/>
              </a:rPr>
              <a:t>this, but hepatitis reoccurs if the drug  </a:t>
            </a:r>
            <a:r>
              <a:rPr sz="2200" spc="-5" dirty="0" smtClean="0">
                <a:latin typeface="Arial"/>
                <a:cs typeface="Arial"/>
              </a:rPr>
              <a:t>is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sz="2200" spc="-10" dirty="0" smtClean="0">
                <a:latin typeface="Arial"/>
                <a:cs typeface="Arial"/>
              </a:rPr>
              <a:t>Re</a:t>
            </a:r>
            <a:r>
              <a:rPr sz="2200" spc="10" dirty="0" smtClean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administered.</a:t>
            </a:r>
            <a:endParaRPr sz="2200" dirty="0">
              <a:latin typeface="Arial"/>
              <a:cs typeface="Arial"/>
            </a:endParaRPr>
          </a:p>
          <a:p>
            <a:pPr marL="527685" indent="-515620">
              <a:lnSpc>
                <a:spcPct val="100000"/>
              </a:lnSpc>
              <a:spcBef>
                <a:spcPts val="1785"/>
              </a:spcBef>
              <a:buClr>
                <a:srgbClr val="FF3399"/>
              </a:buClr>
              <a:buFont typeface="Wingdings"/>
              <a:buChar char=""/>
              <a:tabLst>
                <a:tab pos="527685" algn="l"/>
                <a:tab pos="528320" algn="l"/>
              </a:tabLst>
            </a:pPr>
            <a:r>
              <a:rPr sz="2200" spc="-5" dirty="0">
                <a:latin typeface="Arial"/>
                <a:cs typeface="Arial"/>
              </a:rPr>
              <a:t>Macrolides get deposited in perilymph and causes</a:t>
            </a:r>
            <a:r>
              <a:rPr sz="2200" spc="130" dirty="0">
                <a:latin typeface="Arial"/>
                <a:cs typeface="Arial"/>
              </a:rPr>
              <a:t> </a:t>
            </a:r>
            <a:r>
              <a:rPr sz="2200" spc="-15" dirty="0">
                <a:latin typeface="Arial"/>
                <a:cs typeface="Arial"/>
              </a:rPr>
              <a:t>ototoxicity.</a:t>
            </a:r>
            <a:endParaRPr sz="2200" dirty="0">
              <a:latin typeface="Arial"/>
              <a:cs typeface="Arial"/>
            </a:endParaRPr>
          </a:p>
          <a:p>
            <a:pPr marL="527685" indent="-515620">
              <a:lnSpc>
                <a:spcPct val="100000"/>
              </a:lnSpc>
              <a:spcBef>
                <a:spcPts val="1850"/>
              </a:spcBef>
              <a:buClr>
                <a:srgbClr val="FF3399"/>
              </a:buClr>
              <a:buFont typeface="Wingdings"/>
              <a:buChar char=""/>
              <a:tabLst>
                <a:tab pos="527685" algn="l"/>
                <a:tab pos="528320" algn="l"/>
              </a:tabLst>
            </a:pPr>
            <a:r>
              <a:rPr sz="2200" spc="-5" dirty="0">
                <a:latin typeface="Arial"/>
                <a:cs typeface="Arial"/>
              </a:rPr>
              <a:t>Other allergic reactions include </a:t>
            </a:r>
            <a:r>
              <a:rPr sz="2200" spc="-25" dirty="0">
                <a:latin typeface="Arial"/>
                <a:cs typeface="Arial"/>
              </a:rPr>
              <a:t>fever, </a:t>
            </a:r>
            <a:r>
              <a:rPr sz="2200" dirty="0">
                <a:latin typeface="Arial"/>
                <a:cs typeface="Arial"/>
              </a:rPr>
              <a:t>eosinophilia, </a:t>
            </a:r>
            <a:r>
              <a:rPr sz="2200" spc="-5" dirty="0">
                <a:latin typeface="Arial"/>
                <a:cs typeface="Arial"/>
              </a:rPr>
              <a:t>and</a:t>
            </a:r>
            <a:r>
              <a:rPr sz="2200" spc="12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rashes.</a:t>
            </a:r>
          </a:p>
          <a:p>
            <a:pPr marL="527685" indent="-515620">
              <a:lnSpc>
                <a:spcPct val="100000"/>
              </a:lnSpc>
              <a:spcBef>
                <a:spcPts val="1850"/>
              </a:spcBef>
              <a:buClr>
                <a:srgbClr val="FF3399"/>
              </a:buClr>
              <a:buFont typeface="Wingdings"/>
              <a:buChar char=""/>
              <a:tabLst>
                <a:tab pos="527685" algn="l"/>
                <a:tab pos="528320" algn="l"/>
              </a:tabLst>
            </a:pPr>
            <a:r>
              <a:rPr sz="2200" spc="-5" dirty="0">
                <a:latin typeface="Arial"/>
                <a:cs typeface="Arial"/>
              </a:rPr>
              <a:t>Prolong QT</a:t>
            </a:r>
            <a:r>
              <a:rPr sz="2200" spc="-25" dirty="0">
                <a:latin typeface="Arial"/>
                <a:cs typeface="Arial"/>
              </a:rPr>
              <a:t> </a:t>
            </a:r>
            <a:r>
              <a:rPr sz="2200" spc="-70" dirty="0">
                <a:latin typeface="Arial"/>
                <a:cs typeface="Arial"/>
              </a:rPr>
              <a:t>WAVE</a:t>
            </a:r>
            <a:endParaRPr sz="2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0952" y="80009"/>
            <a:ext cx="601472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30" dirty="0"/>
              <a:t>DRUG</a:t>
            </a:r>
            <a:r>
              <a:rPr sz="4400" spc="-105" dirty="0"/>
              <a:t> </a:t>
            </a:r>
            <a:r>
              <a:rPr sz="4400" spc="-85" dirty="0"/>
              <a:t>INTERACTIONS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293014" y="1024254"/>
            <a:ext cx="855726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  <a:tab pos="2670810" algn="l"/>
                <a:tab pos="4725035" algn="l"/>
                <a:tab pos="5535930" algn="l"/>
                <a:tab pos="6703695" algn="l"/>
              </a:tabLst>
            </a:pPr>
            <a:r>
              <a:rPr sz="2800" spc="-5" dirty="0">
                <a:latin typeface="Arial"/>
                <a:cs typeface="Arial"/>
              </a:rPr>
              <a:t>Ery</a:t>
            </a:r>
            <a:r>
              <a:rPr sz="2800" dirty="0">
                <a:latin typeface="Arial"/>
                <a:cs typeface="Arial"/>
              </a:rPr>
              <a:t>t</a:t>
            </a:r>
            <a:r>
              <a:rPr sz="2800" spc="-5" dirty="0">
                <a:latin typeface="Arial"/>
                <a:cs typeface="Arial"/>
              </a:rPr>
              <a:t>h</a:t>
            </a:r>
            <a:r>
              <a:rPr sz="2800" dirty="0">
                <a:latin typeface="Arial"/>
                <a:cs typeface="Arial"/>
              </a:rPr>
              <a:t>r</a:t>
            </a:r>
            <a:r>
              <a:rPr sz="2800" spc="-5" dirty="0">
                <a:latin typeface="Arial"/>
                <a:cs typeface="Arial"/>
              </a:rPr>
              <a:t>o</a:t>
            </a:r>
            <a:r>
              <a:rPr sz="2800" spc="5" dirty="0">
                <a:latin typeface="Arial"/>
                <a:cs typeface="Arial"/>
              </a:rPr>
              <a:t>m</a:t>
            </a:r>
            <a:r>
              <a:rPr sz="2800" spc="-5" dirty="0">
                <a:latin typeface="Arial"/>
                <a:cs typeface="Arial"/>
              </a:rPr>
              <a:t>y</a:t>
            </a:r>
            <a:r>
              <a:rPr sz="2800" dirty="0">
                <a:latin typeface="Arial"/>
                <a:cs typeface="Arial"/>
              </a:rPr>
              <a:t>c</a:t>
            </a:r>
            <a:r>
              <a:rPr sz="2800" spc="-5" dirty="0">
                <a:latin typeface="Arial"/>
                <a:cs typeface="Arial"/>
              </a:rPr>
              <a:t>in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5" dirty="0">
                <a:latin typeface="Arial"/>
                <a:cs typeface="Arial"/>
              </a:rPr>
              <a:t>m</a:t>
            </a:r>
            <a:r>
              <a:rPr sz="2800" dirty="0">
                <a:latin typeface="Arial"/>
                <a:cs typeface="Arial"/>
              </a:rPr>
              <a:t>e</a:t>
            </a:r>
            <a:r>
              <a:rPr sz="2800" spc="-5" dirty="0">
                <a:latin typeface="Arial"/>
                <a:cs typeface="Arial"/>
              </a:rPr>
              <a:t>ta</a:t>
            </a:r>
            <a:r>
              <a:rPr sz="2800" dirty="0">
                <a:latin typeface="Arial"/>
                <a:cs typeface="Arial"/>
              </a:rPr>
              <a:t>b</a:t>
            </a:r>
            <a:r>
              <a:rPr sz="2800" spc="-5" dirty="0">
                <a:latin typeface="Arial"/>
                <a:cs typeface="Arial"/>
              </a:rPr>
              <a:t>o</a:t>
            </a:r>
            <a:r>
              <a:rPr sz="2800" spc="5" dirty="0">
                <a:latin typeface="Arial"/>
                <a:cs typeface="Arial"/>
              </a:rPr>
              <a:t>l</a:t>
            </a:r>
            <a:r>
              <a:rPr sz="2800" spc="-5" dirty="0">
                <a:latin typeface="Arial"/>
                <a:cs typeface="Arial"/>
              </a:rPr>
              <a:t>i</a:t>
            </a:r>
            <a:r>
              <a:rPr sz="2800" dirty="0">
                <a:latin typeface="Arial"/>
                <a:cs typeface="Arial"/>
              </a:rPr>
              <a:t>t</a:t>
            </a:r>
            <a:r>
              <a:rPr sz="2800" spc="-5" dirty="0">
                <a:latin typeface="Arial"/>
                <a:cs typeface="Arial"/>
              </a:rPr>
              <a:t>es</a:t>
            </a:r>
            <a:r>
              <a:rPr sz="2800" dirty="0">
                <a:latin typeface="Arial"/>
                <a:cs typeface="Arial"/>
              </a:rPr>
              <a:t>	ca</a:t>
            </a:r>
            <a:r>
              <a:rPr sz="2800" spc="-5" dirty="0">
                <a:latin typeface="Arial"/>
                <a:cs typeface="Arial"/>
              </a:rPr>
              <a:t>n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5" dirty="0">
                <a:latin typeface="Arial"/>
                <a:cs typeface="Arial"/>
              </a:rPr>
              <a:t>i</a:t>
            </a:r>
            <a:r>
              <a:rPr sz="2800" dirty="0">
                <a:latin typeface="Arial"/>
                <a:cs typeface="Arial"/>
              </a:rPr>
              <a:t>n</a:t>
            </a:r>
            <a:r>
              <a:rPr sz="2800" spc="-5" dirty="0">
                <a:latin typeface="Arial"/>
                <a:cs typeface="Arial"/>
              </a:rPr>
              <a:t>h</a:t>
            </a:r>
            <a:r>
              <a:rPr sz="2800" dirty="0">
                <a:latin typeface="Arial"/>
                <a:cs typeface="Arial"/>
              </a:rPr>
              <a:t>i</a:t>
            </a:r>
            <a:r>
              <a:rPr sz="2800" spc="-5" dirty="0">
                <a:latin typeface="Arial"/>
                <a:cs typeface="Arial"/>
              </a:rPr>
              <a:t>b</a:t>
            </a:r>
            <a:r>
              <a:rPr sz="2800" dirty="0">
                <a:latin typeface="Arial"/>
                <a:cs typeface="Arial"/>
              </a:rPr>
              <a:t>i</a:t>
            </a:r>
            <a:r>
              <a:rPr sz="2800" spc="-5" dirty="0">
                <a:latin typeface="Arial"/>
                <a:cs typeface="Arial"/>
              </a:rPr>
              <a:t>t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5" dirty="0">
                <a:latin typeface="Arial"/>
                <a:cs typeface="Arial"/>
              </a:rPr>
              <a:t>cy</a:t>
            </a:r>
            <a:r>
              <a:rPr sz="2800" dirty="0">
                <a:latin typeface="Arial"/>
                <a:cs typeface="Arial"/>
              </a:rPr>
              <a:t>t</a:t>
            </a:r>
            <a:r>
              <a:rPr sz="2800" spc="-5" dirty="0">
                <a:latin typeface="Arial"/>
                <a:cs typeface="Arial"/>
              </a:rPr>
              <a:t>oc</a:t>
            </a:r>
            <a:r>
              <a:rPr sz="2800" dirty="0">
                <a:latin typeface="Arial"/>
                <a:cs typeface="Arial"/>
              </a:rPr>
              <a:t>h</a:t>
            </a:r>
            <a:r>
              <a:rPr sz="2800" spc="-5" dirty="0">
                <a:latin typeface="Arial"/>
                <a:cs typeface="Arial"/>
              </a:rPr>
              <a:t>r</a:t>
            </a:r>
            <a:r>
              <a:rPr sz="2800" spc="5" dirty="0">
                <a:latin typeface="Arial"/>
                <a:cs typeface="Arial"/>
              </a:rPr>
              <a:t>om</a:t>
            </a:r>
            <a:r>
              <a:rPr sz="2800" spc="-5" dirty="0">
                <a:latin typeface="Arial"/>
                <a:cs typeface="Arial"/>
              </a:rPr>
              <a:t>e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33486" y="1450670"/>
            <a:ext cx="10160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s</a:t>
            </a:r>
            <a:r>
              <a:rPr sz="2800" dirty="0">
                <a:latin typeface="Arial"/>
                <a:cs typeface="Arial"/>
              </a:rPr>
              <a:t>e</a:t>
            </a:r>
            <a:r>
              <a:rPr sz="2800" spc="-5" dirty="0">
                <a:latin typeface="Arial"/>
                <a:cs typeface="Arial"/>
              </a:rPr>
              <a:t>r</a:t>
            </a:r>
            <a:r>
              <a:rPr sz="2800" spc="10" dirty="0">
                <a:latin typeface="Arial"/>
                <a:cs typeface="Arial"/>
              </a:rPr>
              <a:t>u</a:t>
            </a:r>
            <a:r>
              <a:rPr sz="2800" spc="-5" dirty="0">
                <a:latin typeface="Arial"/>
                <a:cs typeface="Arial"/>
              </a:rPr>
              <a:t>m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xfrm>
            <a:off x="293014" y="1450670"/>
            <a:ext cx="7359015" cy="243592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>
              <a:lnSpc>
                <a:spcPct val="100000"/>
              </a:lnSpc>
              <a:spcBef>
                <a:spcPts val="95"/>
              </a:spcBef>
              <a:tabLst>
                <a:tab pos="1490980" algn="l"/>
                <a:tab pos="3222625" algn="l"/>
                <a:tab pos="4121785" algn="l"/>
                <a:tab pos="5100320" algn="l"/>
                <a:tab pos="6752590" algn="l"/>
              </a:tabLst>
            </a:pPr>
            <a:r>
              <a:rPr spc="-5" dirty="0"/>
              <a:t>P450	</a:t>
            </a:r>
            <a:r>
              <a:rPr dirty="0"/>
              <a:t>enzymes	</a:t>
            </a:r>
            <a:r>
              <a:rPr spc="-5" dirty="0"/>
              <a:t>and	</a:t>
            </a:r>
            <a:r>
              <a:rPr dirty="0"/>
              <a:t>thus	increase	the  concentrations of </a:t>
            </a:r>
            <a:r>
              <a:rPr spc="-5" dirty="0"/>
              <a:t>numerous </a:t>
            </a:r>
            <a:r>
              <a:rPr dirty="0"/>
              <a:t>drugs including,</a:t>
            </a: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Char char="•"/>
              <a:tabLst>
                <a:tab pos="354965" algn="l"/>
                <a:tab pos="355600" algn="l"/>
              </a:tabLst>
            </a:pPr>
            <a:r>
              <a:rPr dirty="0"/>
              <a:t>Theophylline,</a:t>
            </a: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Char char="•"/>
              <a:tabLst>
                <a:tab pos="354965" algn="l"/>
                <a:tab pos="355600" algn="l"/>
              </a:tabLst>
            </a:pPr>
            <a:r>
              <a:rPr spc="-5" dirty="0"/>
              <a:t>Oral</a:t>
            </a:r>
            <a:r>
              <a:rPr spc="5" dirty="0"/>
              <a:t> </a:t>
            </a:r>
            <a:r>
              <a:rPr dirty="0"/>
              <a:t>anticoagulants,</a:t>
            </a: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dirty="0" smtClean="0"/>
              <a:t>A</a:t>
            </a:r>
            <a:r>
              <a:rPr dirty="0" smtClean="0"/>
              <a:t>nd</a:t>
            </a:r>
            <a:r>
              <a:rPr lang="en-US" dirty="0" smtClean="0"/>
              <a:t> </a:t>
            </a:r>
            <a:r>
              <a:rPr dirty="0" smtClean="0"/>
              <a:t>Methylprednisolone</a:t>
            </a:r>
            <a:r>
              <a:rPr dirty="0"/>
              <a:t>,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93014" y="4438345"/>
            <a:ext cx="855853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  <a:tab pos="1322070" algn="l"/>
                <a:tab pos="2679700" algn="l"/>
                <a:tab pos="2882900" algn="l"/>
                <a:tab pos="3629660" algn="l"/>
                <a:tab pos="4449445" algn="l"/>
                <a:tab pos="5624830" algn="l"/>
                <a:tab pos="5682615" algn="l"/>
                <a:tab pos="6351270" algn="l"/>
                <a:tab pos="8248015" algn="l"/>
              </a:tabLst>
            </a:pPr>
            <a:r>
              <a:rPr sz="2800" spc="-5" dirty="0">
                <a:latin typeface="Arial"/>
                <a:cs typeface="Arial"/>
              </a:rPr>
              <a:t>Eryt</a:t>
            </a:r>
            <a:r>
              <a:rPr sz="2800" dirty="0">
                <a:latin typeface="Arial"/>
                <a:cs typeface="Arial"/>
              </a:rPr>
              <a:t>h</a:t>
            </a:r>
            <a:r>
              <a:rPr sz="2800" spc="-5" dirty="0">
                <a:latin typeface="Arial"/>
                <a:cs typeface="Arial"/>
              </a:rPr>
              <a:t>ro</a:t>
            </a:r>
            <a:r>
              <a:rPr sz="2800" spc="5" dirty="0">
                <a:latin typeface="Arial"/>
                <a:cs typeface="Arial"/>
              </a:rPr>
              <a:t>m</a:t>
            </a:r>
            <a:r>
              <a:rPr sz="2800" spc="-5" dirty="0">
                <a:latin typeface="Arial"/>
                <a:cs typeface="Arial"/>
              </a:rPr>
              <a:t>y</a:t>
            </a:r>
            <a:r>
              <a:rPr sz="2800" dirty="0">
                <a:latin typeface="Arial"/>
                <a:cs typeface="Arial"/>
              </a:rPr>
              <a:t>c</a:t>
            </a:r>
            <a:r>
              <a:rPr sz="2800" spc="-5" dirty="0">
                <a:latin typeface="Arial"/>
                <a:cs typeface="Arial"/>
              </a:rPr>
              <a:t>in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5" dirty="0">
                <a:latin typeface="Arial"/>
                <a:cs typeface="Arial"/>
              </a:rPr>
              <a:t>in</a:t>
            </a:r>
            <a:r>
              <a:rPr sz="2800" dirty="0">
                <a:latin typeface="Arial"/>
                <a:cs typeface="Arial"/>
              </a:rPr>
              <a:t>c</a:t>
            </a:r>
            <a:r>
              <a:rPr sz="2800" spc="-5" dirty="0">
                <a:latin typeface="Arial"/>
                <a:cs typeface="Arial"/>
              </a:rPr>
              <a:t>reas</a:t>
            </a:r>
            <a:r>
              <a:rPr sz="2800" dirty="0">
                <a:latin typeface="Arial"/>
                <a:cs typeface="Arial"/>
              </a:rPr>
              <a:t>e</a:t>
            </a:r>
            <a:r>
              <a:rPr sz="2800" spc="-5" dirty="0">
                <a:latin typeface="Arial"/>
                <a:cs typeface="Arial"/>
              </a:rPr>
              <a:t>s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5" dirty="0">
                <a:latin typeface="Arial"/>
                <a:cs typeface="Arial"/>
              </a:rPr>
              <a:t>serum</a:t>
            </a:r>
            <a:r>
              <a:rPr sz="2800" dirty="0">
                <a:latin typeface="Arial"/>
                <a:cs typeface="Arial"/>
              </a:rPr>
              <a:t>		</a:t>
            </a:r>
            <a:r>
              <a:rPr sz="2800" spc="-5" dirty="0">
                <a:latin typeface="Arial"/>
                <a:cs typeface="Arial"/>
              </a:rPr>
              <a:t>c</a:t>
            </a:r>
            <a:r>
              <a:rPr sz="2800" spc="10" dirty="0">
                <a:latin typeface="Arial"/>
                <a:cs typeface="Arial"/>
              </a:rPr>
              <a:t>o</a:t>
            </a:r>
            <a:r>
              <a:rPr sz="2800" spc="-5" dirty="0">
                <a:latin typeface="Arial"/>
                <a:cs typeface="Arial"/>
              </a:rPr>
              <a:t>n</a:t>
            </a:r>
            <a:r>
              <a:rPr sz="2800" dirty="0">
                <a:latin typeface="Arial"/>
                <a:cs typeface="Arial"/>
              </a:rPr>
              <a:t>c</a:t>
            </a:r>
            <a:r>
              <a:rPr sz="2800" spc="-5" dirty="0">
                <a:latin typeface="Arial"/>
                <a:cs typeface="Arial"/>
              </a:rPr>
              <a:t>en</a:t>
            </a:r>
            <a:r>
              <a:rPr sz="2800" dirty="0">
                <a:latin typeface="Arial"/>
                <a:cs typeface="Arial"/>
              </a:rPr>
              <a:t>t</a:t>
            </a:r>
            <a:r>
              <a:rPr sz="2800" spc="-5" dirty="0">
                <a:latin typeface="Arial"/>
                <a:cs typeface="Arial"/>
              </a:rPr>
              <a:t>ra</a:t>
            </a:r>
            <a:r>
              <a:rPr sz="2800" dirty="0">
                <a:latin typeface="Arial"/>
                <a:cs typeface="Arial"/>
              </a:rPr>
              <a:t>t</a:t>
            </a:r>
            <a:r>
              <a:rPr sz="2800" spc="-5" dirty="0">
                <a:latin typeface="Arial"/>
                <a:cs typeface="Arial"/>
              </a:rPr>
              <a:t>io</a:t>
            </a:r>
            <a:r>
              <a:rPr sz="2800" dirty="0">
                <a:latin typeface="Arial"/>
                <a:cs typeface="Arial"/>
              </a:rPr>
              <a:t>n</a:t>
            </a:r>
            <a:r>
              <a:rPr sz="2800" spc="-5" dirty="0">
                <a:latin typeface="Arial"/>
                <a:cs typeface="Arial"/>
              </a:rPr>
              <a:t>s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5" dirty="0">
                <a:latin typeface="Arial"/>
                <a:cs typeface="Arial"/>
              </a:rPr>
              <a:t>of  </a:t>
            </a:r>
            <a:r>
              <a:rPr sz="2800" dirty="0">
                <a:latin typeface="Arial"/>
                <a:cs typeface="Arial"/>
              </a:rPr>
              <a:t>ora</a:t>
            </a:r>
            <a:r>
              <a:rPr sz="2800" spc="-5" dirty="0">
                <a:latin typeface="Arial"/>
                <a:cs typeface="Arial"/>
              </a:rPr>
              <a:t>l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5" dirty="0">
                <a:latin typeface="Arial"/>
                <a:cs typeface="Arial"/>
              </a:rPr>
              <a:t>Di</a:t>
            </a:r>
            <a:r>
              <a:rPr sz="2800" spc="5" dirty="0">
                <a:latin typeface="Arial"/>
                <a:cs typeface="Arial"/>
              </a:rPr>
              <a:t>g</a:t>
            </a:r>
            <a:r>
              <a:rPr sz="2800" spc="-5" dirty="0">
                <a:latin typeface="Arial"/>
                <a:cs typeface="Arial"/>
              </a:rPr>
              <a:t>o</a:t>
            </a:r>
            <a:r>
              <a:rPr sz="2800" dirty="0">
                <a:latin typeface="Arial"/>
                <a:cs typeface="Arial"/>
              </a:rPr>
              <a:t>x</a:t>
            </a:r>
            <a:r>
              <a:rPr sz="2800" spc="-5" dirty="0">
                <a:latin typeface="Arial"/>
                <a:cs typeface="Arial"/>
              </a:rPr>
              <a:t>in</a:t>
            </a:r>
            <a:r>
              <a:rPr sz="2800" dirty="0">
                <a:latin typeface="Arial"/>
                <a:cs typeface="Arial"/>
              </a:rPr>
              <a:t>		b</a:t>
            </a:r>
            <a:r>
              <a:rPr sz="2800" spc="-5" dirty="0">
                <a:latin typeface="Arial"/>
                <a:cs typeface="Arial"/>
              </a:rPr>
              <a:t>y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5" dirty="0">
                <a:latin typeface="Arial"/>
                <a:cs typeface="Arial"/>
              </a:rPr>
              <a:t>i</a:t>
            </a:r>
            <a:r>
              <a:rPr sz="2800" dirty="0">
                <a:latin typeface="Arial"/>
                <a:cs typeface="Arial"/>
              </a:rPr>
              <a:t>n</a:t>
            </a:r>
            <a:r>
              <a:rPr sz="2800" spc="-5" dirty="0">
                <a:latin typeface="Arial"/>
                <a:cs typeface="Arial"/>
              </a:rPr>
              <a:t>c</a:t>
            </a:r>
            <a:r>
              <a:rPr sz="2800" dirty="0">
                <a:latin typeface="Arial"/>
                <a:cs typeface="Arial"/>
              </a:rPr>
              <a:t>r</a:t>
            </a:r>
            <a:r>
              <a:rPr sz="2800" spc="-5" dirty="0">
                <a:latin typeface="Arial"/>
                <a:cs typeface="Arial"/>
              </a:rPr>
              <a:t>e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5" dirty="0">
                <a:latin typeface="Arial"/>
                <a:cs typeface="Arial"/>
              </a:rPr>
              <a:t>sing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5" dirty="0">
                <a:latin typeface="Arial"/>
                <a:cs typeface="Arial"/>
              </a:rPr>
              <a:t>its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5" dirty="0">
                <a:latin typeface="Arial"/>
                <a:cs typeface="Arial"/>
              </a:rPr>
              <a:t>b</a:t>
            </a:r>
            <a:r>
              <a:rPr sz="2800" dirty="0">
                <a:latin typeface="Arial"/>
                <a:cs typeface="Arial"/>
              </a:rPr>
              <a:t>i</a:t>
            </a:r>
            <a:r>
              <a:rPr sz="2800" spc="-5" dirty="0">
                <a:latin typeface="Arial"/>
                <a:cs typeface="Arial"/>
              </a:rPr>
              <a:t>o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5" dirty="0">
                <a:latin typeface="Arial"/>
                <a:cs typeface="Arial"/>
              </a:rPr>
              <a:t>v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5" dirty="0">
                <a:latin typeface="Arial"/>
                <a:cs typeface="Arial"/>
              </a:rPr>
              <a:t>il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5" dirty="0">
                <a:latin typeface="Arial"/>
                <a:cs typeface="Arial"/>
              </a:rPr>
              <a:t>b</a:t>
            </a:r>
            <a:r>
              <a:rPr sz="2800" dirty="0">
                <a:latin typeface="Arial"/>
                <a:cs typeface="Arial"/>
              </a:rPr>
              <a:t>i</a:t>
            </a:r>
            <a:r>
              <a:rPr sz="2800" spc="-5" dirty="0">
                <a:latin typeface="Arial"/>
                <a:cs typeface="Arial"/>
              </a:rPr>
              <a:t>li</a:t>
            </a:r>
            <a:r>
              <a:rPr sz="2800" dirty="0">
                <a:latin typeface="Arial"/>
                <a:cs typeface="Arial"/>
              </a:rPr>
              <a:t>t</a:t>
            </a:r>
            <a:r>
              <a:rPr sz="2800" spc="-185" dirty="0">
                <a:latin typeface="Arial"/>
                <a:cs typeface="Arial"/>
              </a:rPr>
              <a:t>y</a:t>
            </a:r>
            <a:r>
              <a:rPr sz="2800" spc="-5" dirty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597904" y="383264"/>
            <a:ext cx="6379210" cy="6165850"/>
            <a:chOff x="1597904" y="383264"/>
            <a:chExt cx="6379210" cy="6165850"/>
          </a:xfrm>
        </p:grpSpPr>
        <p:sp>
          <p:nvSpPr>
            <p:cNvPr id="3" name="object 3"/>
            <p:cNvSpPr/>
            <p:nvPr/>
          </p:nvSpPr>
          <p:spPr>
            <a:xfrm>
              <a:off x="1597904" y="383264"/>
              <a:ext cx="6378711" cy="6165363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642871" y="428244"/>
              <a:ext cx="6214872" cy="600151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623821" y="409194"/>
              <a:ext cx="6253480" cy="6040120"/>
            </a:xfrm>
            <a:custGeom>
              <a:avLst/>
              <a:gdLst/>
              <a:ahLst/>
              <a:cxnLst/>
              <a:rect l="l" t="t" r="r" b="b"/>
              <a:pathLst>
                <a:path w="6253480" h="6040120">
                  <a:moveTo>
                    <a:pt x="0" y="6039611"/>
                  </a:moveTo>
                  <a:lnTo>
                    <a:pt x="6252972" y="6039611"/>
                  </a:lnTo>
                  <a:lnTo>
                    <a:pt x="6252972" y="0"/>
                  </a:lnTo>
                  <a:lnTo>
                    <a:pt x="0" y="0"/>
                  </a:lnTo>
                  <a:lnTo>
                    <a:pt x="0" y="6039611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351282"/>
            <a:ext cx="806640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75" dirty="0"/>
              <a:t>THERAPEUTIC </a:t>
            </a:r>
            <a:r>
              <a:rPr spc="-65" dirty="0"/>
              <a:t>USES </a:t>
            </a:r>
            <a:r>
              <a:rPr spc="5" dirty="0"/>
              <a:t>OF</a:t>
            </a:r>
            <a:r>
              <a:rPr spc="-105" dirty="0"/>
              <a:t> ERYTHROMYCIN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21691" y="914400"/>
            <a:ext cx="8626475" cy="57804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latin typeface="Arial"/>
                <a:cs typeface="Arial"/>
              </a:rPr>
              <a:t>It </a:t>
            </a:r>
            <a:r>
              <a:rPr sz="2800" spc="-5" dirty="0">
                <a:latin typeface="Arial"/>
                <a:cs typeface="Arial"/>
              </a:rPr>
              <a:t>is used to</a:t>
            </a:r>
            <a:r>
              <a:rPr sz="2800" spc="-2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treat</a:t>
            </a:r>
          </a:p>
          <a:p>
            <a:pPr marL="527685" indent="-515620">
              <a:lnSpc>
                <a:spcPct val="100000"/>
              </a:lnSpc>
              <a:spcBef>
                <a:spcPts val="2355"/>
              </a:spcBef>
              <a:buClr>
                <a:srgbClr val="FF3399"/>
              </a:buClr>
              <a:buAutoNum type="alphaLcPeriod"/>
              <a:tabLst>
                <a:tab pos="527685" algn="l"/>
                <a:tab pos="528320" algn="l"/>
              </a:tabLst>
            </a:pPr>
            <a:r>
              <a:rPr sz="2800" spc="-5" dirty="0">
                <a:latin typeface="Arial"/>
                <a:cs typeface="Arial"/>
              </a:rPr>
              <a:t>The </a:t>
            </a:r>
            <a:r>
              <a:rPr sz="2800" dirty="0">
                <a:latin typeface="Arial"/>
                <a:cs typeface="Arial"/>
              </a:rPr>
              <a:t>upper part of </a:t>
            </a:r>
            <a:r>
              <a:rPr sz="2800" spc="-5" dirty="0">
                <a:latin typeface="Arial"/>
                <a:cs typeface="Arial"/>
              </a:rPr>
              <a:t>the </a:t>
            </a:r>
            <a:r>
              <a:rPr sz="2800" dirty="0">
                <a:latin typeface="Arial"/>
                <a:cs typeface="Arial"/>
              </a:rPr>
              <a:t>respiratory tract infections,</a:t>
            </a:r>
          </a:p>
          <a:p>
            <a:pPr marL="527685" marR="5080" indent="-515620">
              <a:lnSpc>
                <a:spcPct val="150000"/>
              </a:lnSpc>
              <a:spcBef>
                <a:spcPts val="675"/>
              </a:spcBef>
              <a:buClr>
                <a:srgbClr val="FF3399"/>
              </a:buClr>
              <a:buAutoNum type="alphaLcPeriod"/>
              <a:tabLst>
                <a:tab pos="527685" algn="l"/>
                <a:tab pos="528320" algn="l"/>
                <a:tab pos="2416175" algn="l"/>
                <a:tab pos="4028440" algn="l"/>
                <a:tab pos="4868545" algn="l"/>
                <a:tab pos="6597015" algn="l"/>
              </a:tabLst>
            </a:pPr>
            <a:r>
              <a:rPr sz="2800" spc="-5" dirty="0" smtClean="0">
                <a:latin typeface="Arial"/>
                <a:cs typeface="Arial"/>
              </a:rPr>
              <a:t>Ure</a:t>
            </a:r>
            <a:r>
              <a:rPr sz="2800" dirty="0" smtClean="0">
                <a:latin typeface="Arial"/>
                <a:cs typeface="Arial"/>
              </a:rPr>
              <a:t>t</a:t>
            </a:r>
            <a:r>
              <a:rPr sz="2800" spc="-5" dirty="0" smtClean="0">
                <a:latin typeface="Arial"/>
                <a:cs typeface="Arial"/>
              </a:rPr>
              <a:t>h</a:t>
            </a:r>
            <a:r>
              <a:rPr sz="2800" dirty="0" smtClean="0">
                <a:latin typeface="Arial"/>
                <a:cs typeface="Arial"/>
              </a:rPr>
              <a:t>r</a:t>
            </a:r>
            <a:r>
              <a:rPr sz="2800" spc="-5" dirty="0" smtClean="0">
                <a:latin typeface="Arial"/>
                <a:cs typeface="Arial"/>
              </a:rPr>
              <a:t>it</a:t>
            </a:r>
            <a:r>
              <a:rPr sz="2800" dirty="0" smtClean="0">
                <a:latin typeface="Arial"/>
                <a:cs typeface="Arial"/>
              </a:rPr>
              <a:t>i</a:t>
            </a:r>
            <a:r>
              <a:rPr sz="2800" spc="-5" dirty="0" smtClean="0">
                <a:latin typeface="Arial"/>
                <a:cs typeface="Arial"/>
              </a:rPr>
              <a:t>s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dirty="0" smtClean="0">
                <a:latin typeface="Arial"/>
                <a:cs typeface="Arial"/>
              </a:rPr>
              <a:t> </a:t>
            </a:r>
            <a:endParaRPr lang="en-US" sz="2800" dirty="0" smtClean="0">
              <a:latin typeface="Arial"/>
              <a:cs typeface="Arial"/>
            </a:endParaRPr>
          </a:p>
          <a:p>
            <a:pPr marL="477520" indent="-464820" algn="just">
              <a:lnSpc>
                <a:spcPts val="3365"/>
              </a:lnSpc>
              <a:buClr>
                <a:srgbClr val="FF3399"/>
              </a:buClr>
              <a:buSzPct val="126923"/>
              <a:buFont typeface="Arial"/>
              <a:buAutoNum type="alphaLcPeriod" startAt="5"/>
              <a:tabLst>
                <a:tab pos="477520" algn="l"/>
              </a:tabLst>
            </a:pPr>
            <a:r>
              <a:rPr lang="en-US" sz="2800" b="1" i="1" dirty="0">
                <a:solidFill>
                  <a:srgbClr val="00AF50"/>
                </a:solidFill>
                <a:latin typeface="Arial"/>
                <a:cs typeface="Arial"/>
              </a:rPr>
              <a:t>Chlamydia</a:t>
            </a:r>
            <a:r>
              <a:rPr lang="en-US" sz="2800" b="1" i="1" spc="-1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lang="en-US" sz="2800" b="1" i="1" dirty="0">
                <a:solidFill>
                  <a:srgbClr val="00AF50"/>
                </a:solidFill>
                <a:latin typeface="Arial"/>
                <a:cs typeface="Arial"/>
              </a:rPr>
              <a:t>infections</a:t>
            </a:r>
            <a:endParaRPr lang="en-US" sz="2800" dirty="0">
              <a:latin typeface="Arial"/>
              <a:cs typeface="Arial"/>
            </a:endParaRPr>
          </a:p>
          <a:p>
            <a:pPr marL="527685" marR="676910" algn="just">
              <a:lnSpc>
                <a:spcPct val="150000"/>
              </a:lnSpc>
              <a:spcBef>
                <a:spcPts val="185"/>
              </a:spcBef>
              <a:tabLst>
                <a:tab pos="4284345" algn="l"/>
              </a:tabLst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Majorly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C.</a:t>
            </a:r>
            <a:r>
              <a:rPr lang="en-US" sz="2400" i="1" spc="-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spc="-20" dirty="0">
                <a:latin typeface="Times New Roman" pitchFamily="18" charset="0"/>
                <a:cs typeface="Times New Roman" pitchFamily="18" charset="0"/>
              </a:rPr>
              <a:t>Trachomatis</a:t>
            </a:r>
            <a:r>
              <a:rPr lang="en-US" sz="2400" i="1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	(may result in Urethritis,  epididymitis, cervicitis, pelvic inflammatory</a:t>
            </a:r>
            <a:r>
              <a:rPr lang="en-US" sz="2400" spc="-8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disease  (PID) and other conditions.</a:t>
            </a:r>
            <a:r>
              <a:rPr lang="en-US" sz="2400" spc="-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527685" marR="5080" indent="34925" algn="just">
              <a:lnSpc>
                <a:spcPct val="150000"/>
              </a:lnSpc>
              <a:spcBef>
                <a:spcPts val="625"/>
              </a:spcBef>
            </a:pP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C. Pneumonia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– causes respiratory illness (prolonged  cough, </a:t>
            </a:r>
            <a:r>
              <a:rPr lang="en-US" sz="2400" spc="-5" dirty="0">
                <a:latin typeface="Times New Roman" pitchFamily="18" charset="0"/>
                <a:cs typeface="Times New Roman" pitchFamily="18" charset="0"/>
              </a:rPr>
              <a:t>bronchitis,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and pneumonia as well </a:t>
            </a:r>
            <a:r>
              <a:rPr lang="en-US" sz="2400" spc="-5" dirty="0">
                <a:latin typeface="Times New Roman" pitchFamily="18" charset="0"/>
                <a:cs typeface="Times New Roman" pitchFamily="18" charset="0"/>
              </a:rPr>
              <a:t>as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400" spc="-5" dirty="0">
                <a:latin typeface="Times New Roman" pitchFamily="18" charset="0"/>
                <a:cs typeface="Times New Roman" pitchFamily="18" charset="0"/>
              </a:rPr>
              <a:t>sore 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throat, laryngitis, ear infections, and</a:t>
            </a:r>
            <a:r>
              <a:rPr lang="en-US" sz="2400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sinusitis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48087" y="2243327"/>
            <a:ext cx="7213128" cy="16157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1892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9953" y="253746"/>
            <a:ext cx="495236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-20" dirty="0"/>
              <a:t>INT</a:t>
            </a:r>
            <a:r>
              <a:rPr sz="4800" spc="-245" dirty="0"/>
              <a:t>R</a:t>
            </a:r>
            <a:r>
              <a:rPr sz="4800" spc="45" dirty="0"/>
              <a:t>ODUCT</a:t>
            </a:r>
            <a:r>
              <a:rPr sz="4800" spc="10" dirty="0"/>
              <a:t>I</a:t>
            </a:r>
            <a:r>
              <a:rPr sz="4800" spc="200" dirty="0"/>
              <a:t>ON</a:t>
            </a:r>
            <a:endParaRPr sz="4800"/>
          </a:p>
        </p:txBody>
      </p:sp>
      <p:sp>
        <p:nvSpPr>
          <p:cNvPr id="3" name="object 3"/>
          <p:cNvSpPr txBox="1"/>
          <p:nvPr/>
        </p:nvSpPr>
        <p:spPr>
          <a:xfrm>
            <a:off x="209194" y="1793570"/>
            <a:ext cx="8499475" cy="36106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5885" marR="6350" indent="-83820" algn="just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The </a:t>
            </a:r>
            <a:r>
              <a:rPr sz="2800" dirty="0">
                <a:latin typeface="Arial"/>
                <a:cs typeface="Arial"/>
              </a:rPr>
              <a:t>Macrolides </a:t>
            </a:r>
            <a:r>
              <a:rPr sz="2800" spc="-5" dirty="0">
                <a:latin typeface="Arial"/>
                <a:cs typeface="Arial"/>
              </a:rPr>
              <a:t>are a group of closely </a:t>
            </a:r>
            <a:r>
              <a:rPr sz="2800" dirty="0">
                <a:latin typeface="Arial"/>
                <a:cs typeface="Arial"/>
              </a:rPr>
              <a:t>related  compounds characterized by </a:t>
            </a:r>
            <a:r>
              <a:rPr sz="2800" spc="-5" dirty="0">
                <a:latin typeface="Arial"/>
                <a:cs typeface="Arial"/>
              </a:rPr>
              <a:t>a 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macrocyclic 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lactone  </a:t>
            </a:r>
            <a:r>
              <a:rPr sz="2800" dirty="0">
                <a:latin typeface="Arial"/>
                <a:cs typeface="Arial"/>
              </a:rPr>
              <a:t>ring </a:t>
            </a:r>
            <a:r>
              <a:rPr sz="2800" spc="-5" dirty="0">
                <a:latin typeface="Arial"/>
                <a:cs typeface="Arial"/>
              </a:rPr>
              <a:t>(usually containing 14 </a:t>
            </a:r>
            <a:r>
              <a:rPr sz="2800" dirty="0">
                <a:latin typeface="Arial"/>
                <a:cs typeface="Arial"/>
              </a:rPr>
              <a:t>or </a:t>
            </a:r>
            <a:r>
              <a:rPr sz="2800" spc="-5" dirty="0">
                <a:latin typeface="Arial"/>
                <a:cs typeface="Arial"/>
              </a:rPr>
              <a:t>16 atoms) to which  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deoxysugars </a:t>
            </a:r>
            <a:r>
              <a:rPr sz="2800" dirty="0">
                <a:latin typeface="Arial"/>
                <a:cs typeface="Arial"/>
              </a:rPr>
              <a:t>are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attached.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4050">
              <a:latin typeface="Arial"/>
              <a:cs typeface="Arial"/>
            </a:endParaRPr>
          </a:p>
          <a:p>
            <a:pPr marL="95885" marR="5080" indent="-83820" algn="just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The </a:t>
            </a:r>
            <a:r>
              <a:rPr sz="2800" dirty="0">
                <a:latin typeface="Arial"/>
                <a:cs typeface="Arial"/>
              </a:rPr>
              <a:t>prototype drug </a:t>
            </a:r>
            <a:r>
              <a:rPr sz="2800" spc="-5" dirty="0">
                <a:latin typeface="Arial"/>
                <a:cs typeface="Arial"/>
              </a:rPr>
              <a:t>Erythromycin, which </a:t>
            </a:r>
            <a:r>
              <a:rPr sz="2800" dirty="0">
                <a:latin typeface="Arial"/>
                <a:cs typeface="Arial"/>
              </a:rPr>
              <a:t>consists </a:t>
            </a:r>
            <a:r>
              <a:rPr sz="2800" spc="-15" dirty="0">
                <a:latin typeface="Arial"/>
                <a:cs typeface="Arial"/>
              </a:rPr>
              <a:t>of  </a:t>
            </a:r>
            <a:r>
              <a:rPr sz="2800" spc="-5" dirty="0">
                <a:latin typeface="Arial"/>
                <a:cs typeface="Arial"/>
              </a:rPr>
              <a:t>two </a:t>
            </a:r>
            <a:r>
              <a:rPr sz="2800" dirty="0">
                <a:latin typeface="Arial"/>
                <a:cs typeface="Arial"/>
              </a:rPr>
              <a:t>sugar moieties </a:t>
            </a:r>
            <a:r>
              <a:rPr sz="2800" spc="-5" dirty="0">
                <a:latin typeface="Arial"/>
                <a:cs typeface="Arial"/>
              </a:rPr>
              <a:t>attached to a </a:t>
            </a:r>
            <a:r>
              <a:rPr sz="2800" dirty="0">
                <a:latin typeface="Arial"/>
                <a:cs typeface="Arial"/>
              </a:rPr>
              <a:t>14-atom lactone  ring.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88670" y="658113"/>
            <a:ext cx="3469004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532130" algn="l"/>
                <a:tab pos="1487805" algn="l"/>
                <a:tab pos="3178175" algn="l"/>
              </a:tabLst>
            </a:pPr>
            <a:r>
              <a:rPr sz="2800" spc="-5" dirty="0">
                <a:latin typeface="Arial"/>
                <a:cs typeface="Arial"/>
              </a:rPr>
              <a:t>It	was	o</a:t>
            </a:r>
            <a:r>
              <a:rPr sz="2800" dirty="0">
                <a:latin typeface="Arial"/>
                <a:cs typeface="Arial"/>
              </a:rPr>
              <a:t>b</a:t>
            </a:r>
            <a:r>
              <a:rPr sz="2800" spc="-5" dirty="0">
                <a:latin typeface="Arial"/>
                <a:cs typeface="Arial"/>
              </a:rPr>
              <a:t>ta</a:t>
            </a:r>
            <a:r>
              <a:rPr sz="2800" dirty="0">
                <a:latin typeface="Arial"/>
                <a:cs typeface="Arial"/>
              </a:rPr>
              <a:t>i</a:t>
            </a:r>
            <a:r>
              <a:rPr sz="2800" spc="-5" dirty="0">
                <a:latin typeface="Arial"/>
                <a:cs typeface="Arial"/>
              </a:rPr>
              <a:t>n</a:t>
            </a:r>
            <a:r>
              <a:rPr sz="2800" dirty="0">
                <a:latin typeface="Arial"/>
                <a:cs typeface="Arial"/>
              </a:rPr>
              <a:t>e</a:t>
            </a:r>
            <a:r>
              <a:rPr sz="2800" spc="-5" dirty="0">
                <a:latin typeface="Arial"/>
                <a:cs typeface="Arial"/>
              </a:rPr>
              <a:t>d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5" dirty="0">
                <a:latin typeface="Arial"/>
                <a:cs typeface="Arial"/>
              </a:rPr>
              <a:t>in</a:t>
            </a:r>
            <a:endParaRPr sz="2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355084" y="658113"/>
            <a:ext cx="185293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128395" algn="l"/>
              </a:tabLst>
            </a:pPr>
            <a:r>
              <a:rPr sz="2800" dirty="0">
                <a:latin typeface="Arial"/>
                <a:cs typeface="Arial"/>
              </a:rPr>
              <a:t>195</a:t>
            </a:r>
            <a:r>
              <a:rPr sz="2800" spc="-5" dirty="0">
                <a:latin typeface="Arial"/>
                <a:cs typeface="Arial"/>
              </a:rPr>
              <a:t>2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5" dirty="0">
                <a:latin typeface="Arial"/>
                <a:cs typeface="Arial"/>
              </a:rPr>
              <a:t>fr</a:t>
            </a:r>
            <a:r>
              <a:rPr sz="2800" spc="5" dirty="0">
                <a:latin typeface="Arial"/>
                <a:cs typeface="Arial"/>
              </a:rPr>
              <a:t>o</a:t>
            </a:r>
            <a:r>
              <a:rPr sz="2800" spc="-5" dirty="0">
                <a:latin typeface="Arial"/>
                <a:cs typeface="Arial"/>
              </a:rPr>
              <a:t>m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507226" y="658113"/>
            <a:ext cx="220027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i="1" spc="-5" dirty="0">
                <a:solidFill>
                  <a:srgbClr val="FF0000"/>
                </a:solidFill>
                <a:latin typeface="Arial"/>
                <a:cs typeface="Arial"/>
              </a:rPr>
              <a:t>Streptomyces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35914" y="1084605"/>
            <a:ext cx="4999355" cy="1305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100"/>
              </a:spcBef>
              <a:tabLst>
                <a:tab pos="1856739" algn="l"/>
                <a:tab pos="2742565" algn="l"/>
                <a:tab pos="4391660" algn="l"/>
              </a:tabLst>
            </a:pPr>
            <a:r>
              <a:rPr sz="2800" i="1" spc="-5" dirty="0">
                <a:solidFill>
                  <a:srgbClr val="FF0000"/>
                </a:solidFill>
                <a:latin typeface="Arial"/>
                <a:cs typeface="Arial"/>
              </a:rPr>
              <a:t>e</a:t>
            </a:r>
            <a:r>
              <a:rPr sz="2800" i="1" dirty="0">
                <a:solidFill>
                  <a:srgbClr val="FF0000"/>
                </a:solidFill>
                <a:latin typeface="Arial"/>
                <a:cs typeface="Arial"/>
              </a:rPr>
              <a:t>r</a:t>
            </a:r>
            <a:r>
              <a:rPr sz="2800" i="1" spc="-5" dirty="0">
                <a:solidFill>
                  <a:srgbClr val="FF0000"/>
                </a:solidFill>
                <a:latin typeface="Arial"/>
                <a:cs typeface="Arial"/>
              </a:rPr>
              <a:t>y</a:t>
            </a:r>
            <a:r>
              <a:rPr sz="2800" i="1" dirty="0">
                <a:solidFill>
                  <a:srgbClr val="FF0000"/>
                </a:solidFill>
                <a:latin typeface="Arial"/>
                <a:cs typeface="Arial"/>
              </a:rPr>
              <a:t>t</a:t>
            </a:r>
            <a:r>
              <a:rPr sz="2800" i="1" spc="-5" dirty="0">
                <a:solidFill>
                  <a:srgbClr val="FF0000"/>
                </a:solidFill>
                <a:latin typeface="Arial"/>
                <a:cs typeface="Arial"/>
              </a:rPr>
              <a:t>h</a:t>
            </a:r>
            <a:r>
              <a:rPr sz="2800" i="1" dirty="0">
                <a:solidFill>
                  <a:srgbClr val="FF0000"/>
                </a:solidFill>
                <a:latin typeface="Arial"/>
                <a:cs typeface="Arial"/>
              </a:rPr>
              <a:t>r</a:t>
            </a:r>
            <a:r>
              <a:rPr sz="2800" i="1" spc="-5" dirty="0">
                <a:solidFill>
                  <a:srgbClr val="FF0000"/>
                </a:solidFill>
                <a:latin typeface="Arial"/>
                <a:cs typeface="Arial"/>
              </a:rPr>
              <a:t>e</a:t>
            </a:r>
            <a:r>
              <a:rPr sz="2800" i="1" dirty="0">
                <a:solidFill>
                  <a:srgbClr val="FF0000"/>
                </a:solidFill>
                <a:latin typeface="Arial"/>
                <a:cs typeface="Arial"/>
              </a:rPr>
              <a:t>u</a:t>
            </a:r>
            <a:r>
              <a:rPr sz="2800" i="1" spc="10" dirty="0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.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	</a:t>
            </a:r>
            <a:r>
              <a:rPr sz="2800" spc="-5" dirty="0">
                <a:latin typeface="Arial"/>
                <a:cs typeface="Arial"/>
              </a:rPr>
              <a:t>Cla</a:t>
            </a:r>
            <a:r>
              <a:rPr sz="2800" dirty="0">
                <a:latin typeface="Arial"/>
                <a:cs typeface="Arial"/>
              </a:rPr>
              <a:t>r</a:t>
            </a:r>
            <a:r>
              <a:rPr sz="2800" spc="-5" dirty="0">
                <a:latin typeface="Arial"/>
                <a:cs typeface="Arial"/>
              </a:rPr>
              <a:t>it</a:t>
            </a:r>
            <a:r>
              <a:rPr sz="2800" dirty="0">
                <a:latin typeface="Arial"/>
                <a:cs typeface="Arial"/>
              </a:rPr>
              <a:t>h</a:t>
            </a:r>
            <a:r>
              <a:rPr sz="2800" spc="-5" dirty="0">
                <a:latin typeface="Arial"/>
                <a:cs typeface="Arial"/>
              </a:rPr>
              <a:t>r</a:t>
            </a:r>
            <a:r>
              <a:rPr sz="2800" dirty="0">
                <a:latin typeface="Arial"/>
                <a:cs typeface="Arial"/>
              </a:rPr>
              <a:t>o</a:t>
            </a:r>
            <a:r>
              <a:rPr sz="2800" spc="-5" dirty="0">
                <a:latin typeface="Arial"/>
                <a:cs typeface="Arial"/>
              </a:rPr>
              <a:t>my</a:t>
            </a:r>
            <a:r>
              <a:rPr sz="2800" dirty="0">
                <a:latin typeface="Arial"/>
                <a:cs typeface="Arial"/>
              </a:rPr>
              <a:t>c</a:t>
            </a:r>
            <a:r>
              <a:rPr sz="2800" spc="-5" dirty="0">
                <a:latin typeface="Arial"/>
                <a:cs typeface="Arial"/>
              </a:rPr>
              <a:t>in</a:t>
            </a:r>
            <a:r>
              <a:rPr sz="2800" dirty="0">
                <a:latin typeface="Arial"/>
                <a:cs typeface="Arial"/>
              </a:rPr>
              <a:t>	and  semisynthetic	</a:t>
            </a:r>
            <a:r>
              <a:rPr sz="2800" spc="-5" dirty="0">
                <a:latin typeface="Arial"/>
                <a:cs typeface="Arial"/>
              </a:rPr>
              <a:t>derivatives</a:t>
            </a:r>
            <a:endParaRPr sz="2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638546" y="1084605"/>
            <a:ext cx="3069590" cy="1305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29870">
              <a:lnSpc>
                <a:spcPct val="150000"/>
              </a:lnSpc>
              <a:spcBef>
                <a:spcPts val="100"/>
              </a:spcBef>
              <a:tabLst>
                <a:tab pos="878205" algn="l"/>
                <a:tab pos="2541270" algn="l"/>
              </a:tabLst>
            </a:pPr>
            <a:r>
              <a:rPr sz="2800" spc="-5" dirty="0">
                <a:latin typeface="Arial"/>
                <a:cs typeface="Arial"/>
              </a:rPr>
              <a:t>Azit</a:t>
            </a:r>
            <a:r>
              <a:rPr sz="2800" dirty="0">
                <a:latin typeface="Arial"/>
                <a:cs typeface="Arial"/>
              </a:rPr>
              <a:t>h</a:t>
            </a:r>
            <a:r>
              <a:rPr sz="2800" spc="-5" dirty="0">
                <a:latin typeface="Arial"/>
                <a:cs typeface="Arial"/>
              </a:rPr>
              <a:t>r</a:t>
            </a:r>
            <a:r>
              <a:rPr sz="2800" dirty="0">
                <a:latin typeface="Arial"/>
                <a:cs typeface="Arial"/>
              </a:rPr>
              <a:t>o</a:t>
            </a:r>
            <a:r>
              <a:rPr sz="2800" spc="-5" dirty="0">
                <a:latin typeface="Arial"/>
                <a:cs typeface="Arial"/>
              </a:rPr>
              <a:t>my</a:t>
            </a:r>
            <a:r>
              <a:rPr sz="2800" dirty="0">
                <a:latin typeface="Arial"/>
                <a:cs typeface="Arial"/>
              </a:rPr>
              <a:t>c</a:t>
            </a:r>
            <a:r>
              <a:rPr sz="2800" spc="-5" dirty="0">
                <a:latin typeface="Arial"/>
                <a:cs typeface="Arial"/>
              </a:rPr>
              <a:t>in</a:t>
            </a:r>
            <a:r>
              <a:rPr sz="2800" dirty="0">
                <a:latin typeface="Arial"/>
                <a:cs typeface="Arial"/>
              </a:rPr>
              <a:t>	are  o</a:t>
            </a:r>
            <a:r>
              <a:rPr sz="2800" spc="-5" dirty="0">
                <a:latin typeface="Arial"/>
                <a:cs typeface="Arial"/>
              </a:rPr>
              <a:t>f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5" dirty="0">
                <a:latin typeface="Arial"/>
                <a:cs typeface="Arial"/>
              </a:rPr>
              <a:t>Ery</a:t>
            </a:r>
            <a:r>
              <a:rPr sz="2800" dirty="0">
                <a:latin typeface="Arial"/>
                <a:cs typeface="Arial"/>
              </a:rPr>
              <a:t>t</a:t>
            </a:r>
            <a:r>
              <a:rPr sz="2800" spc="-5" dirty="0">
                <a:latin typeface="Arial"/>
                <a:cs typeface="Arial"/>
              </a:rPr>
              <a:t>h</a:t>
            </a:r>
            <a:r>
              <a:rPr sz="2800" dirty="0">
                <a:latin typeface="Arial"/>
                <a:cs typeface="Arial"/>
              </a:rPr>
              <a:t>r</a:t>
            </a:r>
            <a:r>
              <a:rPr sz="2800" spc="-5" dirty="0">
                <a:latin typeface="Arial"/>
                <a:cs typeface="Arial"/>
              </a:rPr>
              <a:t>o</a:t>
            </a:r>
            <a:r>
              <a:rPr sz="2800" spc="5" dirty="0">
                <a:latin typeface="Arial"/>
                <a:cs typeface="Arial"/>
              </a:rPr>
              <a:t>m</a:t>
            </a:r>
            <a:r>
              <a:rPr sz="2800" spc="-5" dirty="0">
                <a:latin typeface="Arial"/>
                <a:cs typeface="Arial"/>
              </a:rPr>
              <a:t>y</a:t>
            </a:r>
            <a:r>
              <a:rPr sz="2800" dirty="0">
                <a:latin typeface="Arial"/>
                <a:cs typeface="Arial"/>
              </a:rPr>
              <a:t>c</a:t>
            </a:r>
            <a:r>
              <a:rPr sz="2800" spc="-5" dirty="0">
                <a:latin typeface="Arial"/>
                <a:cs typeface="Arial"/>
              </a:rPr>
              <a:t>i</a:t>
            </a:r>
            <a:r>
              <a:rPr sz="2800" spc="15" dirty="0">
                <a:latin typeface="Arial"/>
                <a:cs typeface="Arial"/>
              </a:rPr>
              <a:t>n</a:t>
            </a:r>
            <a:r>
              <a:rPr sz="2800" spc="-5" dirty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588670" y="2390165"/>
            <a:ext cx="8021930" cy="4138733"/>
            <a:chOff x="1358652" y="2955753"/>
            <a:chExt cx="6860540" cy="3573145"/>
          </a:xfrm>
        </p:grpSpPr>
        <p:sp>
          <p:nvSpPr>
            <p:cNvPr id="8" name="object 8"/>
            <p:cNvSpPr/>
            <p:nvPr/>
          </p:nvSpPr>
          <p:spPr>
            <a:xfrm>
              <a:off x="1358652" y="2955753"/>
              <a:ext cx="6860279" cy="3573062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403604" y="3000755"/>
              <a:ext cx="6696456" cy="3409188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384554" y="2981706"/>
              <a:ext cx="6734809" cy="3447415"/>
            </a:xfrm>
            <a:custGeom>
              <a:avLst/>
              <a:gdLst/>
              <a:ahLst/>
              <a:cxnLst/>
              <a:rect l="l" t="t" r="r" b="b"/>
              <a:pathLst>
                <a:path w="6734809" h="3447415">
                  <a:moveTo>
                    <a:pt x="0" y="3447288"/>
                  </a:moveTo>
                  <a:lnTo>
                    <a:pt x="6734556" y="3447288"/>
                  </a:lnTo>
                  <a:lnTo>
                    <a:pt x="6734556" y="0"/>
                  </a:lnTo>
                  <a:lnTo>
                    <a:pt x="0" y="0"/>
                  </a:lnTo>
                  <a:lnTo>
                    <a:pt x="0" y="3447288"/>
                  </a:lnTo>
                  <a:close/>
                </a:path>
              </a:pathLst>
            </a:custGeom>
            <a:ln w="38099">
              <a:solidFill>
                <a:srgbClr val="FF33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5971" y="0"/>
            <a:ext cx="502348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-385" dirty="0"/>
              <a:t>C</a:t>
            </a:r>
            <a:r>
              <a:rPr sz="4800" spc="-235" dirty="0"/>
              <a:t>L</a:t>
            </a:r>
            <a:r>
              <a:rPr sz="4800" spc="-155" dirty="0"/>
              <a:t>ASSIFIC</a:t>
            </a:r>
            <a:r>
              <a:rPr sz="4800" spc="-500" dirty="0"/>
              <a:t>A</a:t>
            </a:r>
            <a:r>
              <a:rPr sz="4800" dirty="0"/>
              <a:t>TI</a:t>
            </a:r>
            <a:r>
              <a:rPr sz="4800" spc="-5" dirty="0"/>
              <a:t>O</a:t>
            </a:r>
            <a:r>
              <a:rPr sz="4800" spc="160" dirty="0"/>
              <a:t>N</a:t>
            </a:r>
            <a:endParaRPr sz="4800"/>
          </a:p>
        </p:txBody>
      </p:sp>
      <p:sp>
        <p:nvSpPr>
          <p:cNvPr id="3" name="object 3"/>
          <p:cNvSpPr txBox="1"/>
          <p:nvPr/>
        </p:nvSpPr>
        <p:spPr>
          <a:xfrm>
            <a:off x="330200" y="544100"/>
            <a:ext cx="3829685" cy="6108065"/>
          </a:xfrm>
          <a:prstGeom prst="rect">
            <a:avLst/>
          </a:prstGeom>
        </p:spPr>
        <p:txBody>
          <a:bodyPr vert="horz" wrap="square" lIns="0" tIns="3594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830"/>
              </a:spcBef>
            </a:pPr>
            <a:r>
              <a:rPr sz="4000" spc="-130" dirty="0">
                <a:solidFill>
                  <a:srgbClr val="00AF50"/>
                </a:solidFill>
                <a:latin typeface="Georgia"/>
                <a:cs typeface="Georgia"/>
              </a:rPr>
              <a:t>MACROLIDES</a:t>
            </a:r>
            <a:endParaRPr sz="4000">
              <a:latin typeface="Georgia"/>
              <a:cs typeface="Georgia"/>
            </a:endParaRPr>
          </a:p>
          <a:p>
            <a:pPr marL="621030" indent="-572770">
              <a:lnSpc>
                <a:spcPct val="100000"/>
              </a:lnSpc>
              <a:spcBef>
                <a:spcPts val="1905"/>
              </a:spcBef>
              <a:buAutoNum type="romanLcPeriod"/>
              <a:tabLst>
                <a:tab pos="620395" algn="l"/>
                <a:tab pos="621665" algn="l"/>
              </a:tabLst>
            </a:pPr>
            <a:r>
              <a:rPr sz="2800" spc="-10" dirty="0">
                <a:latin typeface="Arial"/>
                <a:cs typeface="Arial"/>
              </a:rPr>
              <a:t>ERYTHROMYCIN</a:t>
            </a:r>
            <a:endParaRPr sz="2800">
              <a:latin typeface="Arial"/>
              <a:cs typeface="Arial"/>
            </a:endParaRPr>
          </a:p>
          <a:p>
            <a:pPr marL="621030" indent="-572770">
              <a:lnSpc>
                <a:spcPct val="100000"/>
              </a:lnSpc>
              <a:spcBef>
                <a:spcPts val="2355"/>
              </a:spcBef>
              <a:buAutoNum type="romanLcPeriod"/>
              <a:tabLst>
                <a:tab pos="620395" algn="l"/>
                <a:tab pos="621665" algn="l"/>
              </a:tabLst>
            </a:pPr>
            <a:r>
              <a:rPr sz="2800" spc="-5" dirty="0">
                <a:latin typeface="Arial"/>
                <a:cs typeface="Arial"/>
              </a:rPr>
              <a:t>CLA</a:t>
            </a:r>
            <a:r>
              <a:rPr sz="2800" spc="-20" dirty="0">
                <a:latin typeface="Arial"/>
                <a:cs typeface="Arial"/>
              </a:rPr>
              <a:t>R</a:t>
            </a:r>
            <a:r>
              <a:rPr sz="2800" spc="-5" dirty="0">
                <a:latin typeface="Arial"/>
                <a:cs typeface="Arial"/>
              </a:rPr>
              <a:t>ITH</a:t>
            </a:r>
            <a:r>
              <a:rPr sz="2800" spc="-20" dirty="0">
                <a:latin typeface="Arial"/>
                <a:cs typeface="Arial"/>
              </a:rPr>
              <a:t>R</a:t>
            </a:r>
            <a:r>
              <a:rPr sz="2800" spc="-5" dirty="0">
                <a:latin typeface="Arial"/>
                <a:cs typeface="Arial"/>
              </a:rPr>
              <a:t>OMYCIN</a:t>
            </a:r>
            <a:endParaRPr sz="2800">
              <a:latin typeface="Arial"/>
              <a:cs typeface="Arial"/>
            </a:endParaRPr>
          </a:p>
          <a:p>
            <a:pPr marL="621030" indent="-572770">
              <a:lnSpc>
                <a:spcPct val="100000"/>
              </a:lnSpc>
              <a:spcBef>
                <a:spcPts val="2355"/>
              </a:spcBef>
              <a:buAutoNum type="romanLcPeriod"/>
              <a:tabLst>
                <a:tab pos="620395" algn="l"/>
                <a:tab pos="621665" algn="l"/>
              </a:tabLst>
            </a:pPr>
            <a:r>
              <a:rPr sz="2800" spc="-10" dirty="0">
                <a:latin typeface="Arial"/>
                <a:cs typeface="Arial"/>
              </a:rPr>
              <a:t>AZITHROMYCIN</a:t>
            </a:r>
            <a:endParaRPr sz="2800">
              <a:latin typeface="Arial"/>
              <a:cs typeface="Arial"/>
            </a:endParaRPr>
          </a:p>
          <a:p>
            <a:pPr marL="621030" indent="-572770">
              <a:lnSpc>
                <a:spcPct val="100000"/>
              </a:lnSpc>
              <a:spcBef>
                <a:spcPts val="2350"/>
              </a:spcBef>
              <a:buAutoNum type="romanLcPeriod"/>
              <a:tabLst>
                <a:tab pos="620395" algn="l"/>
                <a:tab pos="621665" algn="l"/>
              </a:tabLst>
            </a:pPr>
            <a:r>
              <a:rPr sz="2800" spc="-5" dirty="0">
                <a:latin typeface="Arial"/>
                <a:cs typeface="Arial"/>
              </a:rPr>
              <a:t>ROXITHROMYCIN</a:t>
            </a:r>
            <a:endParaRPr sz="2800">
              <a:latin typeface="Arial"/>
              <a:cs typeface="Arial"/>
            </a:endParaRPr>
          </a:p>
          <a:p>
            <a:pPr marL="621030" indent="-572770">
              <a:lnSpc>
                <a:spcPct val="100000"/>
              </a:lnSpc>
              <a:spcBef>
                <a:spcPts val="2355"/>
              </a:spcBef>
              <a:buAutoNum type="romanLcPeriod"/>
              <a:tabLst>
                <a:tab pos="620395" algn="l"/>
                <a:tab pos="621665" algn="l"/>
              </a:tabLst>
            </a:pPr>
            <a:r>
              <a:rPr sz="2800" spc="-10" dirty="0">
                <a:latin typeface="Arial"/>
                <a:cs typeface="Arial"/>
              </a:rPr>
              <a:t>SPIRAMYCIN</a:t>
            </a:r>
            <a:endParaRPr sz="2800">
              <a:latin typeface="Arial"/>
              <a:cs typeface="Arial"/>
            </a:endParaRPr>
          </a:p>
          <a:p>
            <a:pPr marL="48895">
              <a:lnSpc>
                <a:spcPct val="100000"/>
              </a:lnSpc>
              <a:spcBef>
                <a:spcPts val="2585"/>
              </a:spcBef>
            </a:pPr>
            <a:r>
              <a:rPr sz="3200" spc="-5" dirty="0">
                <a:solidFill>
                  <a:srgbClr val="00AF50"/>
                </a:solidFill>
                <a:latin typeface="Arial"/>
                <a:cs typeface="Arial"/>
              </a:rPr>
              <a:t>KETOLIDES</a:t>
            </a:r>
            <a:endParaRPr sz="3200">
              <a:latin typeface="Arial"/>
              <a:cs typeface="Arial"/>
            </a:endParaRPr>
          </a:p>
          <a:p>
            <a:pPr marL="48895">
              <a:lnSpc>
                <a:spcPct val="100000"/>
              </a:lnSpc>
              <a:spcBef>
                <a:spcPts val="2455"/>
              </a:spcBef>
              <a:tabLst>
                <a:tab pos="620395" algn="l"/>
              </a:tabLst>
            </a:pPr>
            <a:r>
              <a:rPr sz="2800" spc="-5" dirty="0">
                <a:latin typeface="Arial"/>
                <a:cs typeface="Arial"/>
              </a:rPr>
              <a:t>i.	TELITHROMYCIN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3624" y="153670"/>
            <a:ext cx="707326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-90" dirty="0"/>
              <a:t>MECHANISM </a:t>
            </a:r>
            <a:r>
              <a:rPr sz="4400" spc="5" dirty="0"/>
              <a:t>OF</a:t>
            </a:r>
            <a:r>
              <a:rPr sz="4400" spc="-250" dirty="0"/>
              <a:t> </a:t>
            </a:r>
            <a:r>
              <a:rPr sz="4400" spc="-75" dirty="0"/>
              <a:t>ACTION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305206" y="1087760"/>
            <a:ext cx="8616315" cy="1305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1440" marR="5080" indent="-79375">
              <a:lnSpc>
                <a:spcPct val="150000"/>
              </a:lnSpc>
              <a:spcBef>
                <a:spcPts val="95"/>
              </a:spcBef>
              <a:tabLst>
                <a:tab pos="1131570" algn="l"/>
                <a:tab pos="1291590" algn="l"/>
                <a:tab pos="2530475" algn="l"/>
                <a:tab pos="3085465" algn="l"/>
                <a:tab pos="4164329" algn="l"/>
                <a:tab pos="4641215" algn="l"/>
                <a:tab pos="4690110" algn="l"/>
                <a:tab pos="6363970" algn="l"/>
                <a:tab pos="7028815" algn="l"/>
                <a:tab pos="7662545" algn="l"/>
                <a:tab pos="7732395" algn="l"/>
                <a:tab pos="8108950" algn="l"/>
              </a:tabLst>
            </a:pPr>
            <a:r>
              <a:rPr sz="2800" spc="-5" dirty="0">
                <a:latin typeface="Arial"/>
                <a:cs typeface="Arial"/>
              </a:rPr>
              <a:t>In</a:t>
            </a:r>
            <a:r>
              <a:rPr sz="2800" spc="5" dirty="0">
                <a:latin typeface="Arial"/>
                <a:cs typeface="Arial"/>
              </a:rPr>
              <a:t>h</a:t>
            </a:r>
            <a:r>
              <a:rPr sz="2800" spc="-5" dirty="0">
                <a:latin typeface="Arial"/>
                <a:cs typeface="Arial"/>
              </a:rPr>
              <a:t>i</a:t>
            </a:r>
            <a:r>
              <a:rPr sz="2800" dirty="0">
                <a:latin typeface="Arial"/>
                <a:cs typeface="Arial"/>
              </a:rPr>
              <a:t>b</a:t>
            </a:r>
            <a:r>
              <a:rPr sz="2800" spc="-5" dirty="0">
                <a:latin typeface="Arial"/>
                <a:cs typeface="Arial"/>
              </a:rPr>
              <a:t>its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5" dirty="0">
                <a:latin typeface="Arial"/>
                <a:cs typeface="Arial"/>
              </a:rPr>
              <a:t>p</a:t>
            </a:r>
            <a:r>
              <a:rPr sz="2800" dirty="0">
                <a:latin typeface="Arial"/>
                <a:cs typeface="Arial"/>
              </a:rPr>
              <a:t>r</a:t>
            </a:r>
            <a:r>
              <a:rPr sz="2800" spc="-5" dirty="0">
                <a:latin typeface="Arial"/>
                <a:cs typeface="Arial"/>
              </a:rPr>
              <a:t>ot</a:t>
            </a:r>
            <a:r>
              <a:rPr sz="2800" spc="5" dirty="0">
                <a:latin typeface="Arial"/>
                <a:cs typeface="Arial"/>
              </a:rPr>
              <a:t>e</a:t>
            </a:r>
            <a:r>
              <a:rPr sz="2800" spc="-5" dirty="0">
                <a:latin typeface="Arial"/>
                <a:cs typeface="Arial"/>
              </a:rPr>
              <a:t>in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5" dirty="0">
                <a:latin typeface="Arial"/>
                <a:cs typeface="Arial"/>
              </a:rPr>
              <a:t>s</a:t>
            </a:r>
            <a:r>
              <a:rPr sz="2800" dirty="0">
                <a:latin typeface="Arial"/>
                <a:cs typeface="Arial"/>
              </a:rPr>
              <a:t>y</a:t>
            </a:r>
            <a:r>
              <a:rPr sz="2800" spc="-5" dirty="0">
                <a:latin typeface="Arial"/>
                <a:cs typeface="Arial"/>
              </a:rPr>
              <a:t>n</a:t>
            </a:r>
            <a:r>
              <a:rPr sz="2800" dirty="0">
                <a:latin typeface="Arial"/>
                <a:cs typeface="Arial"/>
              </a:rPr>
              <a:t>t</a:t>
            </a:r>
            <a:r>
              <a:rPr sz="2800" spc="-5" dirty="0">
                <a:latin typeface="Arial"/>
                <a:cs typeface="Arial"/>
              </a:rPr>
              <a:t>h</a:t>
            </a:r>
            <a:r>
              <a:rPr sz="2800" spc="5" dirty="0">
                <a:latin typeface="Arial"/>
                <a:cs typeface="Arial"/>
              </a:rPr>
              <a:t>e</a:t>
            </a:r>
            <a:r>
              <a:rPr sz="2800" spc="-5" dirty="0">
                <a:latin typeface="Arial"/>
                <a:cs typeface="Arial"/>
              </a:rPr>
              <a:t>sis</a:t>
            </a:r>
            <a:r>
              <a:rPr sz="2800" dirty="0">
                <a:latin typeface="Arial"/>
                <a:cs typeface="Arial"/>
              </a:rPr>
              <a:t>	b</a:t>
            </a:r>
            <a:r>
              <a:rPr sz="2800" spc="-5" dirty="0">
                <a:latin typeface="Arial"/>
                <a:cs typeface="Arial"/>
              </a:rPr>
              <a:t>y</a:t>
            </a:r>
            <a:r>
              <a:rPr sz="2800" dirty="0">
                <a:latin typeface="Arial"/>
                <a:cs typeface="Arial"/>
              </a:rPr>
              <a:t>		</a:t>
            </a:r>
            <a:r>
              <a:rPr sz="2800" spc="-5" dirty="0">
                <a:latin typeface="Arial"/>
                <a:cs typeface="Arial"/>
              </a:rPr>
              <a:t>r</a:t>
            </a:r>
            <a:r>
              <a:rPr sz="2800" spc="5" dirty="0">
                <a:latin typeface="Arial"/>
                <a:cs typeface="Arial"/>
              </a:rPr>
              <a:t>e</a:t>
            </a:r>
            <a:r>
              <a:rPr sz="2800" dirty="0">
                <a:latin typeface="Arial"/>
                <a:cs typeface="Arial"/>
              </a:rPr>
              <a:t>v</a:t>
            </a:r>
            <a:r>
              <a:rPr sz="2800" spc="-5" dirty="0">
                <a:latin typeface="Arial"/>
                <a:cs typeface="Arial"/>
              </a:rPr>
              <a:t>er</a:t>
            </a:r>
            <a:r>
              <a:rPr sz="2800" dirty="0">
                <a:latin typeface="Arial"/>
                <a:cs typeface="Arial"/>
              </a:rPr>
              <a:t>s</a:t>
            </a:r>
            <a:r>
              <a:rPr sz="2800" spc="-5" dirty="0">
                <a:latin typeface="Arial"/>
                <a:cs typeface="Arial"/>
              </a:rPr>
              <a:t>i</a:t>
            </a:r>
            <a:r>
              <a:rPr sz="2800" spc="5" dirty="0">
                <a:latin typeface="Arial"/>
                <a:cs typeface="Arial"/>
              </a:rPr>
              <a:t>b</a:t>
            </a:r>
            <a:r>
              <a:rPr sz="2800" spc="-5" dirty="0">
                <a:latin typeface="Arial"/>
                <a:cs typeface="Arial"/>
              </a:rPr>
              <a:t>ly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5" dirty="0">
                <a:latin typeface="Arial"/>
                <a:cs typeface="Arial"/>
              </a:rPr>
              <a:t>b</a:t>
            </a:r>
            <a:r>
              <a:rPr sz="2800" dirty="0">
                <a:latin typeface="Arial"/>
                <a:cs typeface="Arial"/>
              </a:rPr>
              <a:t>i</a:t>
            </a:r>
            <a:r>
              <a:rPr sz="2800" spc="-5" dirty="0">
                <a:latin typeface="Arial"/>
                <a:cs typeface="Arial"/>
              </a:rPr>
              <a:t>n</a:t>
            </a:r>
            <a:r>
              <a:rPr sz="2800" dirty="0">
                <a:latin typeface="Arial"/>
                <a:cs typeface="Arial"/>
              </a:rPr>
              <a:t>d</a:t>
            </a:r>
            <a:r>
              <a:rPr sz="2800" spc="-5" dirty="0">
                <a:latin typeface="Arial"/>
                <a:cs typeface="Arial"/>
              </a:rPr>
              <a:t>i</a:t>
            </a:r>
            <a:r>
              <a:rPr sz="2800" dirty="0">
                <a:latin typeface="Arial"/>
                <a:cs typeface="Arial"/>
              </a:rPr>
              <a:t>n</a:t>
            </a:r>
            <a:r>
              <a:rPr sz="2800" spc="-5" dirty="0">
                <a:latin typeface="Arial"/>
                <a:cs typeface="Arial"/>
              </a:rPr>
              <a:t>g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5" dirty="0">
                <a:latin typeface="Arial"/>
                <a:cs typeface="Arial"/>
              </a:rPr>
              <a:t>to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5" dirty="0">
                <a:latin typeface="Arial"/>
                <a:cs typeface="Arial"/>
              </a:rPr>
              <a:t>the  </a:t>
            </a:r>
            <a:r>
              <a:rPr sz="2800" spc="-5" dirty="0">
                <a:solidFill>
                  <a:srgbClr val="C00000"/>
                </a:solidFill>
                <a:latin typeface="Arial"/>
                <a:cs typeface="Arial"/>
              </a:rPr>
              <a:t>50S</a:t>
            </a:r>
            <a:r>
              <a:rPr sz="2800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2800" spc="-5" dirty="0">
                <a:latin typeface="Arial"/>
                <a:cs typeface="Arial"/>
              </a:rPr>
              <a:t>ri</a:t>
            </a:r>
            <a:r>
              <a:rPr sz="2800" spc="10" dirty="0">
                <a:latin typeface="Arial"/>
                <a:cs typeface="Arial"/>
              </a:rPr>
              <a:t>b</a:t>
            </a:r>
            <a:r>
              <a:rPr sz="2800" spc="-5" dirty="0">
                <a:latin typeface="Arial"/>
                <a:cs typeface="Arial"/>
              </a:rPr>
              <a:t>o</a:t>
            </a:r>
            <a:r>
              <a:rPr sz="2800" dirty="0">
                <a:latin typeface="Arial"/>
                <a:cs typeface="Arial"/>
              </a:rPr>
              <a:t>s</a:t>
            </a:r>
            <a:r>
              <a:rPr sz="2800" spc="-5" dirty="0">
                <a:latin typeface="Arial"/>
                <a:cs typeface="Arial"/>
              </a:rPr>
              <a:t>omal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5" dirty="0">
                <a:latin typeface="Arial"/>
                <a:cs typeface="Arial"/>
              </a:rPr>
              <a:t>s</a:t>
            </a:r>
            <a:r>
              <a:rPr sz="2800" dirty="0">
                <a:latin typeface="Arial"/>
                <a:cs typeface="Arial"/>
              </a:rPr>
              <a:t>u</a:t>
            </a:r>
            <a:r>
              <a:rPr sz="2800" spc="-5" dirty="0">
                <a:latin typeface="Arial"/>
                <a:cs typeface="Arial"/>
              </a:rPr>
              <a:t>bu</a:t>
            </a:r>
            <a:r>
              <a:rPr sz="2800" dirty="0">
                <a:latin typeface="Arial"/>
                <a:cs typeface="Arial"/>
              </a:rPr>
              <a:t>n</a:t>
            </a:r>
            <a:r>
              <a:rPr sz="2800" spc="-5" dirty="0">
                <a:latin typeface="Arial"/>
                <a:cs typeface="Arial"/>
              </a:rPr>
              <a:t>it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5" dirty="0">
                <a:solidFill>
                  <a:srgbClr val="0D0D0D"/>
                </a:solidFill>
                <a:latin typeface="Arial"/>
                <a:cs typeface="Arial"/>
              </a:rPr>
              <a:t>Su</a:t>
            </a:r>
            <a:r>
              <a:rPr sz="2800" dirty="0">
                <a:solidFill>
                  <a:srgbClr val="0D0D0D"/>
                </a:solidFill>
                <a:latin typeface="Arial"/>
                <a:cs typeface="Arial"/>
              </a:rPr>
              <a:t>p</a:t>
            </a:r>
            <a:r>
              <a:rPr sz="2800" spc="-5" dirty="0">
                <a:solidFill>
                  <a:srgbClr val="0D0D0D"/>
                </a:solidFill>
                <a:latin typeface="Arial"/>
                <a:cs typeface="Arial"/>
              </a:rPr>
              <a:t>p</a:t>
            </a:r>
            <a:r>
              <a:rPr sz="2800" spc="5" dirty="0">
                <a:solidFill>
                  <a:srgbClr val="0D0D0D"/>
                </a:solidFill>
                <a:latin typeface="Arial"/>
                <a:cs typeface="Arial"/>
              </a:rPr>
              <a:t>r</a:t>
            </a:r>
            <a:r>
              <a:rPr sz="2800" spc="-5" dirty="0">
                <a:solidFill>
                  <a:srgbClr val="0D0D0D"/>
                </a:solidFill>
                <a:latin typeface="Arial"/>
                <a:cs typeface="Arial"/>
              </a:rPr>
              <a:t>e</a:t>
            </a:r>
            <a:r>
              <a:rPr sz="2800" spc="5" dirty="0">
                <a:solidFill>
                  <a:srgbClr val="0D0D0D"/>
                </a:solidFill>
                <a:latin typeface="Arial"/>
                <a:cs typeface="Arial"/>
              </a:rPr>
              <a:t>s</a:t>
            </a:r>
            <a:r>
              <a:rPr sz="2800" spc="-5" dirty="0">
                <a:solidFill>
                  <a:srgbClr val="0D0D0D"/>
                </a:solidFill>
                <a:latin typeface="Arial"/>
                <a:cs typeface="Arial"/>
              </a:rPr>
              <a:t>s</a:t>
            </a:r>
            <a:r>
              <a:rPr sz="2800" dirty="0">
                <a:solidFill>
                  <a:srgbClr val="0D0D0D"/>
                </a:solidFill>
                <a:latin typeface="Arial"/>
                <a:cs typeface="Arial"/>
              </a:rPr>
              <a:t>i</a:t>
            </a:r>
            <a:r>
              <a:rPr sz="2800" spc="-5" dirty="0">
                <a:solidFill>
                  <a:srgbClr val="0D0D0D"/>
                </a:solidFill>
                <a:latin typeface="Arial"/>
                <a:cs typeface="Arial"/>
              </a:rPr>
              <a:t>on</a:t>
            </a:r>
            <a:r>
              <a:rPr sz="2800" dirty="0">
                <a:solidFill>
                  <a:srgbClr val="0D0D0D"/>
                </a:solidFill>
                <a:latin typeface="Arial"/>
                <a:cs typeface="Arial"/>
              </a:rPr>
              <a:t>	</a:t>
            </a:r>
            <a:r>
              <a:rPr sz="2800" spc="-5" dirty="0">
                <a:solidFill>
                  <a:srgbClr val="0D0D0D"/>
                </a:solidFill>
                <a:latin typeface="Arial"/>
                <a:cs typeface="Arial"/>
              </a:rPr>
              <a:t>of</a:t>
            </a:r>
            <a:r>
              <a:rPr sz="2800" dirty="0">
                <a:solidFill>
                  <a:srgbClr val="0D0D0D"/>
                </a:solidFill>
                <a:latin typeface="Arial"/>
                <a:cs typeface="Arial"/>
              </a:rPr>
              <a:t>		</a:t>
            </a:r>
            <a:r>
              <a:rPr sz="2800" spc="-5" dirty="0">
                <a:solidFill>
                  <a:srgbClr val="0D0D0D"/>
                </a:solidFill>
                <a:latin typeface="Arial"/>
                <a:cs typeface="Arial"/>
              </a:rPr>
              <a:t>RN</a:t>
            </a:r>
            <a:r>
              <a:rPr sz="2800" spc="-10" dirty="0">
                <a:solidFill>
                  <a:srgbClr val="0D0D0D"/>
                </a:solidFill>
                <a:latin typeface="Arial"/>
                <a:cs typeface="Arial"/>
              </a:rPr>
              <a:t>A</a:t>
            </a:r>
            <a:r>
              <a:rPr sz="2800" spc="-5" dirty="0">
                <a:solidFill>
                  <a:srgbClr val="0D0D0D"/>
                </a:solidFill>
                <a:latin typeface="Arial"/>
                <a:cs typeface="Arial"/>
              </a:rPr>
              <a:t>-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99110" y="2368301"/>
            <a:ext cx="5238115" cy="203136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7790" marR="5080">
              <a:lnSpc>
                <a:spcPct val="150000"/>
              </a:lnSpc>
              <a:spcBef>
                <a:spcPts val="95"/>
              </a:spcBef>
              <a:tabLst>
                <a:tab pos="2218055" algn="l"/>
                <a:tab pos="2712085" algn="l"/>
                <a:tab pos="3742054" algn="l"/>
              </a:tabLst>
            </a:pPr>
            <a:r>
              <a:rPr sz="2800" spc="-5" dirty="0">
                <a:solidFill>
                  <a:srgbClr val="0D0D0D"/>
                </a:solidFill>
                <a:latin typeface="Arial"/>
                <a:cs typeface="Arial"/>
              </a:rPr>
              <a:t>d</a:t>
            </a:r>
            <a:r>
              <a:rPr sz="2800" dirty="0">
                <a:solidFill>
                  <a:srgbClr val="0D0D0D"/>
                </a:solidFill>
                <a:latin typeface="Arial"/>
                <a:cs typeface="Arial"/>
              </a:rPr>
              <a:t>e</a:t>
            </a:r>
            <a:r>
              <a:rPr sz="2800" spc="-5" dirty="0">
                <a:solidFill>
                  <a:srgbClr val="0D0D0D"/>
                </a:solidFill>
                <a:latin typeface="Arial"/>
                <a:cs typeface="Arial"/>
              </a:rPr>
              <a:t>p</a:t>
            </a:r>
            <a:r>
              <a:rPr sz="2800" dirty="0">
                <a:solidFill>
                  <a:srgbClr val="0D0D0D"/>
                </a:solidFill>
                <a:latin typeface="Arial"/>
                <a:cs typeface="Arial"/>
              </a:rPr>
              <a:t>e</a:t>
            </a:r>
            <a:r>
              <a:rPr sz="2800" spc="-5" dirty="0">
                <a:solidFill>
                  <a:srgbClr val="0D0D0D"/>
                </a:solidFill>
                <a:latin typeface="Arial"/>
                <a:cs typeface="Arial"/>
              </a:rPr>
              <a:t>n</a:t>
            </a:r>
            <a:r>
              <a:rPr sz="2800" dirty="0">
                <a:solidFill>
                  <a:srgbClr val="0D0D0D"/>
                </a:solidFill>
                <a:latin typeface="Arial"/>
                <a:cs typeface="Arial"/>
              </a:rPr>
              <a:t>d</a:t>
            </a:r>
            <a:r>
              <a:rPr sz="2800" spc="5" dirty="0">
                <a:solidFill>
                  <a:srgbClr val="0D0D0D"/>
                </a:solidFill>
                <a:latin typeface="Arial"/>
                <a:cs typeface="Arial"/>
              </a:rPr>
              <a:t>e</a:t>
            </a:r>
            <a:r>
              <a:rPr sz="2800" spc="-5" dirty="0">
                <a:solidFill>
                  <a:srgbClr val="0D0D0D"/>
                </a:solidFill>
                <a:latin typeface="Arial"/>
                <a:cs typeface="Arial"/>
              </a:rPr>
              <a:t>nt</a:t>
            </a:r>
            <a:r>
              <a:rPr sz="2800" dirty="0">
                <a:solidFill>
                  <a:srgbClr val="0D0D0D"/>
                </a:solidFill>
                <a:latin typeface="Arial"/>
                <a:cs typeface="Arial"/>
              </a:rPr>
              <a:t>	</a:t>
            </a:r>
            <a:r>
              <a:rPr sz="2800" spc="-5" dirty="0">
                <a:solidFill>
                  <a:srgbClr val="0D0D0D"/>
                </a:solidFill>
                <a:latin typeface="Arial"/>
                <a:cs typeface="Arial"/>
              </a:rPr>
              <a:t>p</a:t>
            </a:r>
            <a:r>
              <a:rPr sz="2800" dirty="0">
                <a:solidFill>
                  <a:srgbClr val="0D0D0D"/>
                </a:solidFill>
                <a:latin typeface="Arial"/>
                <a:cs typeface="Arial"/>
              </a:rPr>
              <a:t>r</a:t>
            </a:r>
            <a:r>
              <a:rPr sz="2800" spc="-5" dirty="0">
                <a:solidFill>
                  <a:srgbClr val="0D0D0D"/>
                </a:solidFill>
                <a:latin typeface="Arial"/>
                <a:cs typeface="Arial"/>
              </a:rPr>
              <a:t>ot</a:t>
            </a:r>
            <a:r>
              <a:rPr sz="2800" spc="5" dirty="0">
                <a:solidFill>
                  <a:srgbClr val="0D0D0D"/>
                </a:solidFill>
                <a:latin typeface="Arial"/>
                <a:cs typeface="Arial"/>
              </a:rPr>
              <a:t>e</a:t>
            </a:r>
            <a:r>
              <a:rPr sz="2800" spc="-5" dirty="0">
                <a:solidFill>
                  <a:srgbClr val="0D0D0D"/>
                </a:solidFill>
                <a:latin typeface="Arial"/>
                <a:cs typeface="Arial"/>
              </a:rPr>
              <a:t>in</a:t>
            </a:r>
            <a:r>
              <a:rPr sz="2800" dirty="0">
                <a:solidFill>
                  <a:srgbClr val="0D0D0D"/>
                </a:solidFill>
                <a:latin typeface="Arial"/>
                <a:cs typeface="Arial"/>
              </a:rPr>
              <a:t>	</a:t>
            </a:r>
            <a:r>
              <a:rPr sz="2800" spc="-5" dirty="0">
                <a:solidFill>
                  <a:srgbClr val="0D0D0D"/>
                </a:solidFill>
                <a:latin typeface="Arial"/>
                <a:cs typeface="Arial"/>
              </a:rPr>
              <a:t>s</a:t>
            </a:r>
            <a:r>
              <a:rPr sz="2800" dirty="0">
                <a:solidFill>
                  <a:srgbClr val="0D0D0D"/>
                </a:solidFill>
                <a:latin typeface="Arial"/>
                <a:cs typeface="Arial"/>
              </a:rPr>
              <a:t>y</a:t>
            </a:r>
            <a:r>
              <a:rPr sz="2800" spc="-5" dirty="0">
                <a:solidFill>
                  <a:srgbClr val="0D0D0D"/>
                </a:solidFill>
                <a:latin typeface="Arial"/>
                <a:cs typeface="Arial"/>
              </a:rPr>
              <a:t>nthe</a:t>
            </a:r>
            <a:r>
              <a:rPr sz="2800" spc="5" dirty="0">
                <a:solidFill>
                  <a:srgbClr val="0D0D0D"/>
                </a:solidFill>
                <a:latin typeface="Arial"/>
                <a:cs typeface="Arial"/>
              </a:rPr>
              <a:t>s</a:t>
            </a:r>
            <a:r>
              <a:rPr sz="2800" spc="-5" dirty="0">
                <a:solidFill>
                  <a:srgbClr val="0D0D0D"/>
                </a:solidFill>
                <a:latin typeface="Arial"/>
                <a:cs typeface="Arial"/>
              </a:rPr>
              <a:t>is  </a:t>
            </a:r>
            <a:r>
              <a:rPr sz="2800" dirty="0">
                <a:solidFill>
                  <a:srgbClr val="0D0D0D"/>
                </a:solidFill>
                <a:latin typeface="Arial"/>
                <a:cs typeface="Arial"/>
              </a:rPr>
              <a:t>translocation</a:t>
            </a:r>
            <a:r>
              <a:rPr sz="2800" spc="25" dirty="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0D0D0D"/>
                </a:solidFill>
                <a:latin typeface="Arial"/>
                <a:cs typeface="Arial"/>
              </a:rPr>
              <a:t>of	</a:t>
            </a:r>
            <a:r>
              <a:rPr sz="2800" spc="-10" dirty="0">
                <a:solidFill>
                  <a:srgbClr val="0D0D0D"/>
                </a:solidFill>
                <a:latin typeface="Arial"/>
                <a:cs typeface="Arial"/>
              </a:rPr>
              <a:t>mRNA.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355"/>
              </a:spcBef>
            </a:pPr>
            <a:r>
              <a:rPr sz="2800" spc="-20" dirty="0">
                <a:latin typeface="Arial"/>
                <a:cs typeface="Arial"/>
              </a:rPr>
              <a:t>Typically </a:t>
            </a:r>
            <a:r>
              <a:rPr sz="2800" dirty="0">
                <a:latin typeface="Arial"/>
                <a:cs typeface="Arial"/>
              </a:rPr>
              <a:t>bacteriostatic</a:t>
            </a:r>
            <a:r>
              <a:rPr sz="2800" spc="2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activity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947917" y="2581782"/>
            <a:ext cx="297561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822960" algn="l"/>
                <a:tab pos="2664460" algn="l"/>
              </a:tabLst>
            </a:pPr>
            <a:r>
              <a:rPr sz="2800" dirty="0">
                <a:solidFill>
                  <a:srgbClr val="0D0D0D"/>
                </a:solidFill>
                <a:latin typeface="Arial"/>
                <a:cs typeface="Arial"/>
              </a:rPr>
              <a:t>b</a:t>
            </a:r>
            <a:r>
              <a:rPr sz="2800" spc="-5" dirty="0">
                <a:solidFill>
                  <a:srgbClr val="0D0D0D"/>
                </a:solidFill>
                <a:latin typeface="Arial"/>
                <a:cs typeface="Arial"/>
              </a:rPr>
              <a:t>y</a:t>
            </a:r>
            <a:r>
              <a:rPr sz="2800" dirty="0">
                <a:solidFill>
                  <a:srgbClr val="0D0D0D"/>
                </a:solidFill>
                <a:latin typeface="Arial"/>
                <a:cs typeface="Arial"/>
              </a:rPr>
              <a:t>	</a:t>
            </a:r>
            <a:r>
              <a:rPr sz="2800" spc="-5" dirty="0">
                <a:solidFill>
                  <a:srgbClr val="0D0D0D"/>
                </a:solidFill>
                <a:latin typeface="Arial"/>
                <a:cs typeface="Arial"/>
              </a:rPr>
              <a:t>i</a:t>
            </a:r>
            <a:r>
              <a:rPr sz="2800" dirty="0">
                <a:solidFill>
                  <a:srgbClr val="0D0D0D"/>
                </a:solidFill>
                <a:latin typeface="Arial"/>
                <a:cs typeface="Arial"/>
              </a:rPr>
              <a:t>n</a:t>
            </a:r>
            <a:r>
              <a:rPr sz="2800" spc="-5" dirty="0">
                <a:solidFill>
                  <a:srgbClr val="0D0D0D"/>
                </a:solidFill>
                <a:latin typeface="Arial"/>
                <a:cs typeface="Arial"/>
              </a:rPr>
              <a:t>h</a:t>
            </a:r>
            <a:r>
              <a:rPr sz="2800" dirty="0">
                <a:solidFill>
                  <a:srgbClr val="0D0D0D"/>
                </a:solidFill>
                <a:latin typeface="Arial"/>
                <a:cs typeface="Arial"/>
              </a:rPr>
              <a:t>i</a:t>
            </a:r>
            <a:r>
              <a:rPr sz="2800" spc="-5" dirty="0">
                <a:solidFill>
                  <a:srgbClr val="0D0D0D"/>
                </a:solidFill>
                <a:latin typeface="Arial"/>
                <a:cs typeface="Arial"/>
              </a:rPr>
              <a:t>b</a:t>
            </a:r>
            <a:r>
              <a:rPr sz="2800" dirty="0">
                <a:solidFill>
                  <a:srgbClr val="0D0D0D"/>
                </a:solidFill>
                <a:latin typeface="Arial"/>
                <a:cs typeface="Arial"/>
              </a:rPr>
              <a:t>i</a:t>
            </a:r>
            <a:r>
              <a:rPr sz="2800" spc="-5" dirty="0">
                <a:solidFill>
                  <a:srgbClr val="0D0D0D"/>
                </a:solidFill>
                <a:latin typeface="Arial"/>
                <a:cs typeface="Arial"/>
              </a:rPr>
              <a:t>ti</a:t>
            </a:r>
            <a:r>
              <a:rPr sz="2800" dirty="0">
                <a:solidFill>
                  <a:srgbClr val="0D0D0D"/>
                </a:solidFill>
                <a:latin typeface="Arial"/>
                <a:cs typeface="Arial"/>
              </a:rPr>
              <a:t>o</a:t>
            </a:r>
            <a:r>
              <a:rPr sz="2800" spc="-5" dirty="0">
                <a:solidFill>
                  <a:srgbClr val="0D0D0D"/>
                </a:solidFill>
                <a:latin typeface="Arial"/>
                <a:cs typeface="Arial"/>
              </a:rPr>
              <a:t>n</a:t>
            </a:r>
            <a:r>
              <a:rPr sz="2800" dirty="0">
                <a:solidFill>
                  <a:srgbClr val="0D0D0D"/>
                </a:solidFill>
                <a:latin typeface="Arial"/>
                <a:cs typeface="Arial"/>
              </a:rPr>
              <a:t>	of</a:t>
            </a:r>
            <a:endParaRPr sz="2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06730" y="4458665"/>
            <a:ext cx="8615680" cy="13068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0170" marR="5080" indent="-78105">
              <a:lnSpc>
                <a:spcPct val="150100"/>
              </a:lnSpc>
              <a:spcBef>
                <a:spcPts val="100"/>
              </a:spcBef>
              <a:tabLst>
                <a:tab pos="2179955" algn="l"/>
                <a:tab pos="2804795" algn="l"/>
                <a:tab pos="3806190" algn="l"/>
                <a:tab pos="6452235" algn="l"/>
                <a:tab pos="7930515" algn="l"/>
              </a:tabLst>
            </a:pPr>
            <a:r>
              <a:rPr sz="2800" spc="-5" dirty="0">
                <a:latin typeface="Arial"/>
                <a:cs typeface="Arial"/>
              </a:rPr>
              <a:t>Bac</a:t>
            </a:r>
            <a:r>
              <a:rPr sz="2800" dirty="0">
                <a:latin typeface="Arial"/>
                <a:cs typeface="Arial"/>
              </a:rPr>
              <a:t>t</a:t>
            </a:r>
            <a:r>
              <a:rPr sz="2800" spc="-5" dirty="0">
                <a:latin typeface="Arial"/>
                <a:cs typeface="Arial"/>
              </a:rPr>
              <a:t>eric</a:t>
            </a:r>
            <a:r>
              <a:rPr sz="2800" dirty="0">
                <a:latin typeface="Arial"/>
                <a:cs typeface="Arial"/>
              </a:rPr>
              <a:t>i</a:t>
            </a:r>
            <a:r>
              <a:rPr sz="2800" spc="-5" dirty="0">
                <a:latin typeface="Arial"/>
                <a:cs typeface="Arial"/>
              </a:rPr>
              <a:t>d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5" dirty="0">
                <a:latin typeface="Arial"/>
                <a:cs typeface="Arial"/>
              </a:rPr>
              <a:t>l</a:t>
            </a:r>
            <a:r>
              <a:rPr sz="2800" dirty="0">
                <a:latin typeface="Arial"/>
                <a:cs typeface="Arial"/>
              </a:rPr>
              <a:t>	a</a:t>
            </a:r>
            <a:r>
              <a:rPr sz="2800" spc="-5" dirty="0">
                <a:latin typeface="Arial"/>
                <a:cs typeface="Arial"/>
              </a:rPr>
              <a:t>t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5" dirty="0">
                <a:latin typeface="Arial"/>
                <a:cs typeface="Arial"/>
              </a:rPr>
              <a:t>h</a:t>
            </a:r>
            <a:r>
              <a:rPr sz="2800" dirty="0">
                <a:latin typeface="Arial"/>
                <a:cs typeface="Arial"/>
              </a:rPr>
              <a:t>i</a:t>
            </a:r>
            <a:r>
              <a:rPr sz="2800" spc="-5" dirty="0">
                <a:latin typeface="Arial"/>
                <a:cs typeface="Arial"/>
              </a:rPr>
              <a:t>gh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5" dirty="0">
                <a:latin typeface="Arial"/>
                <a:cs typeface="Arial"/>
              </a:rPr>
              <a:t>c</a:t>
            </a:r>
            <a:r>
              <a:rPr sz="2800" dirty="0">
                <a:latin typeface="Arial"/>
                <a:cs typeface="Arial"/>
              </a:rPr>
              <a:t>o</a:t>
            </a:r>
            <a:r>
              <a:rPr sz="2800" spc="-5" dirty="0">
                <a:latin typeface="Arial"/>
                <a:cs typeface="Arial"/>
              </a:rPr>
              <a:t>n</a:t>
            </a:r>
            <a:r>
              <a:rPr sz="2800" dirty="0">
                <a:latin typeface="Arial"/>
                <a:cs typeface="Arial"/>
              </a:rPr>
              <a:t>c</a:t>
            </a:r>
            <a:r>
              <a:rPr sz="2800" spc="-5" dirty="0">
                <a:latin typeface="Arial"/>
                <a:cs typeface="Arial"/>
              </a:rPr>
              <a:t>e</a:t>
            </a:r>
            <a:r>
              <a:rPr sz="2800" dirty="0">
                <a:latin typeface="Arial"/>
                <a:cs typeface="Arial"/>
              </a:rPr>
              <a:t>n</a:t>
            </a:r>
            <a:r>
              <a:rPr sz="2800" spc="-5" dirty="0">
                <a:latin typeface="Arial"/>
                <a:cs typeface="Arial"/>
              </a:rPr>
              <a:t>tr</a:t>
            </a:r>
            <a:r>
              <a:rPr sz="2800" spc="5" dirty="0">
                <a:latin typeface="Arial"/>
                <a:cs typeface="Arial"/>
              </a:rPr>
              <a:t>a</a:t>
            </a:r>
            <a:r>
              <a:rPr sz="2800" spc="-5" dirty="0">
                <a:latin typeface="Arial"/>
                <a:cs typeface="Arial"/>
              </a:rPr>
              <a:t>ti</a:t>
            </a:r>
            <a:r>
              <a:rPr sz="2800" dirty="0">
                <a:latin typeface="Arial"/>
                <a:cs typeface="Arial"/>
              </a:rPr>
              <a:t>o</a:t>
            </a:r>
            <a:r>
              <a:rPr sz="2800" spc="-5" dirty="0">
                <a:latin typeface="Arial"/>
                <a:cs typeface="Arial"/>
              </a:rPr>
              <a:t>ns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5" dirty="0">
                <a:latin typeface="Arial"/>
                <a:cs typeface="Arial"/>
              </a:rPr>
              <a:t>a</a:t>
            </a:r>
            <a:r>
              <a:rPr sz="2800" spc="10" dirty="0">
                <a:latin typeface="Arial"/>
                <a:cs typeface="Arial"/>
              </a:rPr>
              <a:t>g</a:t>
            </a:r>
            <a:r>
              <a:rPr sz="2800" spc="-5" dirty="0">
                <a:latin typeface="Arial"/>
                <a:cs typeface="Arial"/>
              </a:rPr>
              <a:t>a</a:t>
            </a:r>
            <a:r>
              <a:rPr sz="2800" dirty="0">
                <a:latin typeface="Arial"/>
                <a:cs typeface="Arial"/>
              </a:rPr>
              <a:t>i</a:t>
            </a:r>
            <a:r>
              <a:rPr sz="2800" spc="-5" dirty="0">
                <a:latin typeface="Arial"/>
                <a:cs typeface="Arial"/>
              </a:rPr>
              <a:t>n</a:t>
            </a:r>
            <a:r>
              <a:rPr sz="2800" dirty="0">
                <a:latin typeface="Arial"/>
                <a:cs typeface="Arial"/>
              </a:rPr>
              <a:t>s</a:t>
            </a:r>
            <a:r>
              <a:rPr sz="2800" spc="-5" dirty="0">
                <a:latin typeface="Arial"/>
                <a:cs typeface="Arial"/>
              </a:rPr>
              <a:t>t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5" dirty="0">
                <a:latin typeface="Arial"/>
                <a:cs typeface="Arial"/>
              </a:rPr>
              <a:t>v</a:t>
            </a:r>
            <a:r>
              <a:rPr sz="2800" dirty="0">
                <a:latin typeface="Arial"/>
                <a:cs typeface="Arial"/>
              </a:rPr>
              <a:t>e</a:t>
            </a:r>
            <a:r>
              <a:rPr sz="2800" spc="-5" dirty="0">
                <a:latin typeface="Arial"/>
                <a:cs typeface="Arial"/>
              </a:rPr>
              <a:t>ry  susceptible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organisms</a:t>
            </a:r>
            <a:endParaRPr sz="28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-47" y="1448816"/>
            <a:ext cx="214359" cy="10337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-281" y="4086859"/>
            <a:ext cx="214594" cy="10337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-281" y="4880864"/>
            <a:ext cx="214594" cy="10337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42875"/>
            <a:ext cx="4715256" cy="25622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486400" y="0"/>
            <a:ext cx="3657599" cy="243764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967984" y="4676157"/>
            <a:ext cx="3176015" cy="215096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84988" y="4072127"/>
            <a:ext cx="4573524" cy="278587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56488" y="2785872"/>
            <a:ext cx="7376159" cy="1229867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7"/>
          <p:cNvGrpSpPr/>
          <p:nvPr/>
        </p:nvGrpSpPr>
        <p:grpSpPr>
          <a:xfrm>
            <a:off x="4672584" y="1455419"/>
            <a:ext cx="970915" cy="425450"/>
            <a:chOff x="4672584" y="1455419"/>
            <a:chExt cx="970915" cy="425450"/>
          </a:xfrm>
        </p:grpSpPr>
        <p:sp>
          <p:nvSpPr>
            <p:cNvPr id="8" name="object 8"/>
            <p:cNvSpPr/>
            <p:nvPr/>
          </p:nvSpPr>
          <p:spPr>
            <a:xfrm>
              <a:off x="4672584" y="1455419"/>
              <a:ext cx="970788" cy="425196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716018" y="1559325"/>
              <a:ext cx="715010" cy="171450"/>
            </a:xfrm>
            <a:custGeom>
              <a:avLst/>
              <a:gdLst/>
              <a:ahLst/>
              <a:cxnLst/>
              <a:rect l="l" t="t" r="r" b="b"/>
              <a:pathLst>
                <a:path w="715010" h="171450">
                  <a:moveTo>
                    <a:pt x="606143" y="104723"/>
                  </a:moveTo>
                  <a:lnTo>
                    <a:pt x="552704" y="135743"/>
                  </a:lnTo>
                  <a:lnTo>
                    <a:pt x="547022" y="140775"/>
                  </a:lnTo>
                  <a:lnTo>
                    <a:pt x="543829" y="147331"/>
                  </a:lnTo>
                  <a:lnTo>
                    <a:pt x="543327" y="154602"/>
                  </a:lnTo>
                  <a:lnTo>
                    <a:pt x="545719" y="161778"/>
                  </a:lnTo>
                  <a:lnTo>
                    <a:pt x="550769" y="167459"/>
                  </a:lnTo>
                  <a:lnTo>
                    <a:pt x="557355" y="170652"/>
                  </a:lnTo>
                  <a:lnTo>
                    <a:pt x="564632" y="171154"/>
                  </a:lnTo>
                  <a:lnTo>
                    <a:pt x="571754" y="168763"/>
                  </a:lnTo>
                  <a:lnTo>
                    <a:pt x="681880" y="104882"/>
                  </a:lnTo>
                  <a:lnTo>
                    <a:pt x="606143" y="104723"/>
                  </a:lnTo>
                  <a:close/>
                </a:path>
                <a:path w="715010" h="171450">
                  <a:moveTo>
                    <a:pt x="638873" y="85724"/>
                  </a:moveTo>
                  <a:lnTo>
                    <a:pt x="606143" y="104723"/>
                  </a:lnTo>
                  <a:lnTo>
                    <a:pt x="676656" y="104882"/>
                  </a:lnTo>
                  <a:lnTo>
                    <a:pt x="676656" y="102215"/>
                  </a:lnTo>
                  <a:lnTo>
                    <a:pt x="667004" y="102215"/>
                  </a:lnTo>
                  <a:lnTo>
                    <a:pt x="638873" y="85724"/>
                  </a:lnTo>
                  <a:close/>
                </a:path>
                <a:path w="715010" h="171450">
                  <a:moveTo>
                    <a:pt x="565013" y="0"/>
                  </a:moveTo>
                  <a:lnTo>
                    <a:pt x="557736" y="488"/>
                  </a:lnTo>
                  <a:lnTo>
                    <a:pt x="551150" y="3643"/>
                  </a:lnTo>
                  <a:lnTo>
                    <a:pt x="546100" y="9251"/>
                  </a:lnTo>
                  <a:lnTo>
                    <a:pt x="543633" y="16373"/>
                  </a:lnTo>
                  <a:lnTo>
                    <a:pt x="544083" y="23649"/>
                  </a:lnTo>
                  <a:lnTo>
                    <a:pt x="547225" y="30235"/>
                  </a:lnTo>
                  <a:lnTo>
                    <a:pt x="552831" y="35286"/>
                  </a:lnTo>
                  <a:lnTo>
                    <a:pt x="606289" y="66623"/>
                  </a:lnTo>
                  <a:lnTo>
                    <a:pt x="676656" y="66782"/>
                  </a:lnTo>
                  <a:lnTo>
                    <a:pt x="676656" y="104882"/>
                  </a:lnTo>
                  <a:lnTo>
                    <a:pt x="681880" y="104882"/>
                  </a:lnTo>
                  <a:lnTo>
                    <a:pt x="714502" y="85959"/>
                  </a:lnTo>
                  <a:lnTo>
                    <a:pt x="572135" y="2393"/>
                  </a:lnTo>
                  <a:lnTo>
                    <a:pt x="565013" y="0"/>
                  </a:lnTo>
                  <a:close/>
                </a:path>
                <a:path w="715010" h="171450">
                  <a:moveTo>
                    <a:pt x="0" y="65258"/>
                  </a:moveTo>
                  <a:lnTo>
                    <a:pt x="0" y="103358"/>
                  </a:lnTo>
                  <a:lnTo>
                    <a:pt x="606143" y="104723"/>
                  </a:lnTo>
                  <a:lnTo>
                    <a:pt x="638873" y="85724"/>
                  </a:lnTo>
                  <a:lnTo>
                    <a:pt x="606289" y="66623"/>
                  </a:lnTo>
                  <a:lnTo>
                    <a:pt x="0" y="65258"/>
                  </a:lnTo>
                  <a:close/>
                </a:path>
                <a:path w="715010" h="171450">
                  <a:moveTo>
                    <a:pt x="667131" y="69322"/>
                  </a:moveTo>
                  <a:lnTo>
                    <a:pt x="638873" y="85724"/>
                  </a:lnTo>
                  <a:lnTo>
                    <a:pt x="667004" y="102215"/>
                  </a:lnTo>
                  <a:lnTo>
                    <a:pt x="667131" y="69322"/>
                  </a:lnTo>
                  <a:close/>
                </a:path>
                <a:path w="715010" h="171450">
                  <a:moveTo>
                    <a:pt x="676656" y="69322"/>
                  </a:moveTo>
                  <a:lnTo>
                    <a:pt x="667131" y="69322"/>
                  </a:lnTo>
                  <a:lnTo>
                    <a:pt x="667004" y="102215"/>
                  </a:lnTo>
                  <a:lnTo>
                    <a:pt x="676656" y="102215"/>
                  </a:lnTo>
                  <a:lnTo>
                    <a:pt x="676656" y="69322"/>
                  </a:lnTo>
                  <a:close/>
                </a:path>
                <a:path w="715010" h="171450">
                  <a:moveTo>
                    <a:pt x="606289" y="66623"/>
                  </a:moveTo>
                  <a:lnTo>
                    <a:pt x="638873" y="85724"/>
                  </a:lnTo>
                  <a:lnTo>
                    <a:pt x="667131" y="69322"/>
                  </a:lnTo>
                  <a:lnTo>
                    <a:pt x="676656" y="69322"/>
                  </a:lnTo>
                  <a:lnTo>
                    <a:pt x="676656" y="66782"/>
                  </a:lnTo>
                  <a:lnTo>
                    <a:pt x="606289" y="6662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8502395" y="2769107"/>
            <a:ext cx="425450" cy="1969135"/>
            <a:chOff x="8502395" y="2769107"/>
            <a:chExt cx="425450" cy="1969135"/>
          </a:xfrm>
        </p:grpSpPr>
        <p:sp>
          <p:nvSpPr>
            <p:cNvPr id="11" name="object 11"/>
            <p:cNvSpPr/>
            <p:nvPr/>
          </p:nvSpPr>
          <p:spPr>
            <a:xfrm>
              <a:off x="8502395" y="2769107"/>
              <a:ext cx="425196" cy="1969008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8629544" y="2788157"/>
              <a:ext cx="171450" cy="1715135"/>
            </a:xfrm>
            <a:custGeom>
              <a:avLst/>
              <a:gdLst/>
              <a:ahLst/>
              <a:cxnLst/>
              <a:rect l="l" t="t" r="r" b="b"/>
              <a:pathLst>
                <a:path w="171450" h="1715135">
                  <a:moveTo>
                    <a:pt x="16498" y="1543524"/>
                  </a:moveTo>
                  <a:lnTo>
                    <a:pt x="9376" y="1545970"/>
                  </a:lnTo>
                  <a:lnTo>
                    <a:pt x="3694" y="1551003"/>
                  </a:lnTo>
                  <a:lnTo>
                    <a:pt x="502" y="1557559"/>
                  </a:lnTo>
                  <a:lnTo>
                    <a:pt x="0" y="1564830"/>
                  </a:lnTo>
                  <a:lnTo>
                    <a:pt x="2391" y="1572005"/>
                  </a:lnTo>
                  <a:lnTo>
                    <a:pt x="85449" y="1714627"/>
                  </a:lnTo>
                  <a:lnTo>
                    <a:pt x="107576" y="1676780"/>
                  </a:lnTo>
                  <a:lnTo>
                    <a:pt x="66399" y="1676780"/>
                  </a:lnTo>
                  <a:lnTo>
                    <a:pt x="66468" y="1606231"/>
                  </a:lnTo>
                  <a:lnTo>
                    <a:pt x="35411" y="1552828"/>
                  </a:lnTo>
                  <a:lnTo>
                    <a:pt x="30360" y="1547203"/>
                  </a:lnTo>
                  <a:lnTo>
                    <a:pt x="23774" y="1544018"/>
                  </a:lnTo>
                  <a:lnTo>
                    <a:pt x="16498" y="1543524"/>
                  </a:lnTo>
                  <a:close/>
                </a:path>
                <a:path w="171450" h="1715135">
                  <a:moveTo>
                    <a:pt x="66468" y="1606231"/>
                  </a:moveTo>
                  <a:lnTo>
                    <a:pt x="66399" y="1676780"/>
                  </a:lnTo>
                  <a:lnTo>
                    <a:pt x="104499" y="1676780"/>
                  </a:lnTo>
                  <a:lnTo>
                    <a:pt x="104508" y="1667255"/>
                  </a:lnTo>
                  <a:lnTo>
                    <a:pt x="69066" y="1667128"/>
                  </a:lnTo>
                  <a:lnTo>
                    <a:pt x="85525" y="1638998"/>
                  </a:lnTo>
                  <a:lnTo>
                    <a:pt x="66468" y="1606231"/>
                  </a:lnTo>
                  <a:close/>
                </a:path>
                <a:path w="171450" h="1715135">
                  <a:moveTo>
                    <a:pt x="154709" y="1543633"/>
                  </a:moveTo>
                  <a:lnTo>
                    <a:pt x="104568" y="1606451"/>
                  </a:lnTo>
                  <a:lnTo>
                    <a:pt x="104499" y="1676780"/>
                  </a:lnTo>
                  <a:lnTo>
                    <a:pt x="107576" y="1676780"/>
                  </a:lnTo>
                  <a:lnTo>
                    <a:pt x="168761" y="1572133"/>
                  </a:lnTo>
                  <a:lnTo>
                    <a:pt x="171154" y="1565011"/>
                  </a:lnTo>
                  <a:lnTo>
                    <a:pt x="170666" y="1557734"/>
                  </a:lnTo>
                  <a:lnTo>
                    <a:pt x="167511" y="1551148"/>
                  </a:lnTo>
                  <a:lnTo>
                    <a:pt x="161903" y="1546097"/>
                  </a:lnTo>
                  <a:lnTo>
                    <a:pt x="154709" y="1543633"/>
                  </a:lnTo>
                  <a:close/>
                </a:path>
                <a:path w="171450" h="1715135">
                  <a:moveTo>
                    <a:pt x="85525" y="1638998"/>
                  </a:moveTo>
                  <a:lnTo>
                    <a:pt x="69066" y="1667128"/>
                  </a:lnTo>
                  <a:lnTo>
                    <a:pt x="101959" y="1667255"/>
                  </a:lnTo>
                  <a:lnTo>
                    <a:pt x="85525" y="1638998"/>
                  </a:lnTo>
                  <a:close/>
                </a:path>
                <a:path w="171450" h="1715135">
                  <a:moveTo>
                    <a:pt x="104568" y="1606451"/>
                  </a:moveTo>
                  <a:lnTo>
                    <a:pt x="85525" y="1638998"/>
                  </a:lnTo>
                  <a:lnTo>
                    <a:pt x="101959" y="1667255"/>
                  </a:lnTo>
                  <a:lnTo>
                    <a:pt x="104508" y="1667255"/>
                  </a:lnTo>
                  <a:lnTo>
                    <a:pt x="104568" y="1606451"/>
                  </a:lnTo>
                  <a:close/>
                </a:path>
                <a:path w="171450" h="1715135">
                  <a:moveTo>
                    <a:pt x="106150" y="0"/>
                  </a:moveTo>
                  <a:lnTo>
                    <a:pt x="68050" y="0"/>
                  </a:lnTo>
                  <a:lnTo>
                    <a:pt x="66468" y="1606231"/>
                  </a:lnTo>
                  <a:lnTo>
                    <a:pt x="85525" y="1638998"/>
                  </a:lnTo>
                  <a:lnTo>
                    <a:pt x="104568" y="1606451"/>
                  </a:lnTo>
                  <a:lnTo>
                    <a:pt x="10615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/>
          <p:cNvGrpSpPr/>
          <p:nvPr/>
        </p:nvGrpSpPr>
        <p:grpSpPr>
          <a:xfrm>
            <a:off x="4216908" y="5241035"/>
            <a:ext cx="1469390" cy="425450"/>
            <a:chOff x="4216908" y="5241035"/>
            <a:chExt cx="1469390" cy="425450"/>
          </a:xfrm>
        </p:grpSpPr>
        <p:sp>
          <p:nvSpPr>
            <p:cNvPr id="14" name="object 14"/>
            <p:cNvSpPr/>
            <p:nvPr/>
          </p:nvSpPr>
          <p:spPr>
            <a:xfrm>
              <a:off x="4216908" y="5241035"/>
              <a:ext cx="1469136" cy="425195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4429379" y="5345396"/>
              <a:ext cx="1214755" cy="171450"/>
            </a:xfrm>
            <a:custGeom>
              <a:avLst/>
              <a:gdLst/>
              <a:ahLst/>
              <a:cxnLst/>
              <a:rect l="l" t="t" r="r" b="b"/>
              <a:pathLst>
                <a:path w="1214754" h="171450">
                  <a:moveTo>
                    <a:pt x="149814" y="0"/>
                  </a:moveTo>
                  <a:lnTo>
                    <a:pt x="142621" y="2446"/>
                  </a:lnTo>
                  <a:lnTo>
                    <a:pt x="0" y="85377"/>
                  </a:lnTo>
                  <a:lnTo>
                    <a:pt x="142494" y="168689"/>
                  </a:lnTo>
                  <a:lnTo>
                    <a:pt x="149615" y="171154"/>
                  </a:lnTo>
                  <a:lnTo>
                    <a:pt x="156892" y="170689"/>
                  </a:lnTo>
                  <a:lnTo>
                    <a:pt x="163478" y="167511"/>
                  </a:lnTo>
                  <a:lnTo>
                    <a:pt x="168529" y="161831"/>
                  </a:lnTo>
                  <a:lnTo>
                    <a:pt x="170993" y="154709"/>
                  </a:lnTo>
                  <a:lnTo>
                    <a:pt x="170529" y="147433"/>
                  </a:lnTo>
                  <a:lnTo>
                    <a:pt x="167350" y="140846"/>
                  </a:lnTo>
                  <a:lnTo>
                    <a:pt x="161671" y="135796"/>
                  </a:lnTo>
                  <a:lnTo>
                    <a:pt x="108226" y="104526"/>
                  </a:lnTo>
                  <a:lnTo>
                    <a:pt x="37846" y="104427"/>
                  </a:lnTo>
                  <a:lnTo>
                    <a:pt x="37846" y="66327"/>
                  </a:lnTo>
                  <a:lnTo>
                    <a:pt x="108515" y="66327"/>
                  </a:lnTo>
                  <a:lnTo>
                    <a:pt x="161798" y="35339"/>
                  </a:lnTo>
                  <a:lnTo>
                    <a:pt x="167477" y="30360"/>
                  </a:lnTo>
                  <a:lnTo>
                    <a:pt x="170656" y="23798"/>
                  </a:lnTo>
                  <a:lnTo>
                    <a:pt x="171120" y="16498"/>
                  </a:lnTo>
                  <a:lnTo>
                    <a:pt x="168656" y="9304"/>
                  </a:lnTo>
                  <a:lnTo>
                    <a:pt x="163677" y="3679"/>
                  </a:lnTo>
                  <a:lnTo>
                    <a:pt x="157114" y="494"/>
                  </a:lnTo>
                  <a:lnTo>
                    <a:pt x="149814" y="0"/>
                  </a:lnTo>
                  <a:close/>
                </a:path>
                <a:path w="1214754" h="171450">
                  <a:moveTo>
                    <a:pt x="108345" y="66426"/>
                  </a:moveTo>
                  <a:lnTo>
                    <a:pt x="75628" y="85453"/>
                  </a:lnTo>
                  <a:lnTo>
                    <a:pt x="108226" y="104526"/>
                  </a:lnTo>
                  <a:lnTo>
                    <a:pt x="1214501" y="106078"/>
                  </a:lnTo>
                  <a:lnTo>
                    <a:pt x="1214628" y="67978"/>
                  </a:lnTo>
                  <a:lnTo>
                    <a:pt x="108345" y="66426"/>
                  </a:lnTo>
                  <a:close/>
                </a:path>
                <a:path w="1214754" h="171450">
                  <a:moveTo>
                    <a:pt x="37846" y="66327"/>
                  </a:moveTo>
                  <a:lnTo>
                    <a:pt x="37846" y="104427"/>
                  </a:lnTo>
                  <a:lnTo>
                    <a:pt x="108226" y="104526"/>
                  </a:lnTo>
                  <a:lnTo>
                    <a:pt x="103716" y="101887"/>
                  </a:lnTo>
                  <a:lnTo>
                    <a:pt x="47371" y="101887"/>
                  </a:lnTo>
                  <a:lnTo>
                    <a:pt x="47498" y="68994"/>
                  </a:lnTo>
                  <a:lnTo>
                    <a:pt x="103929" y="68994"/>
                  </a:lnTo>
                  <a:lnTo>
                    <a:pt x="108345" y="66426"/>
                  </a:lnTo>
                  <a:lnTo>
                    <a:pt x="37846" y="66327"/>
                  </a:lnTo>
                  <a:close/>
                </a:path>
                <a:path w="1214754" h="171450">
                  <a:moveTo>
                    <a:pt x="47498" y="68994"/>
                  </a:moveTo>
                  <a:lnTo>
                    <a:pt x="47371" y="101887"/>
                  </a:lnTo>
                  <a:lnTo>
                    <a:pt x="75628" y="85453"/>
                  </a:lnTo>
                  <a:lnTo>
                    <a:pt x="47498" y="68994"/>
                  </a:lnTo>
                  <a:close/>
                </a:path>
                <a:path w="1214754" h="171450">
                  <a:moveTo>
                    <a:pt x="75628" y="85453"/>
                  </a:moveTo>
                  <a:lnTo>
                    <a:pt x="47371" y="101887"/>
                  </a:lnTo>
                  <a:lnTo>
                    <a:pt x="103716" y="101887"/>
                  </a:lnTo>
                  <a:lnTo>
                    <a:pt x="75628" y="85453"/>
                  </a:lnTo>
                  <a:close/>
                </a:path>
                <a:path w="1214754" h="171450">
                  <a:moveTo>
                    <a:pt x="103929" y="68994"/>
                  </a:moveTo>
                  <a:lnTo>
                    <a:pt x="47498" y="68994"/>
                  </a:lnTo>
                  <a:lnTo>
                    <a:pt x="75628" y="85453"/>
                  </a:lnTo>
                  <a:lnTo>
                    <a:pt x="103929" y="68994"/>
                  </a:lnTo>
                  <a:close/>
                </a:path>
                <a:path w="1214754" h="171450">
                  <a:moveTo>
                    <a:pt x="108515" y="66327"/>
                  </a:moveTo>
                  <a:lnTo>
                    <a:pt x="37846" y="66327"/>
                  </a:lnTo>
                  <a:lnTo>
                    <a:pt x="108345" y="66426"/>
                  </a:lnTo>
                  <a:lnTo>
                    <a:pt x="108515" y="6632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1373" y="174447"/>
            <a:ext cx="8172450" cy="998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pc="-90" dirty="0" smtClean="0"/>
              <a:t/>
            </a:r>
            <a:br>
              <a:rPr lang="en-US" spc="-90" dirty="0" smtClean="0"/>
            </a:br>
            <a:r>
              <a:rPr spc="-90" dirty="0" smtClean="0"/>
              <a:t>SPECTRUM </a:t>
            </a:r>
            <a:r>
              <a:rPr spc="5" dirty="0"/>
              <a:t>OF </a:t>
            </a:r>
            <a:r>
              <a:rPr spc="-125" dirty="0"/>
              <a:t>ANTIBACTERIAL</a:t>
            </a:r>
            <a:r>
              <a:rPr spc="-270" dirty="0"/>
              <a:t> </a:t>
            </a:r>
            <a:r>
              <a:rPr spc="-145" dirty="0"/>
              <a:t>ACTIVITY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767334"/>
            <a:ext cx="8770620" cy="348557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584200" marR="5080" indent="-571500">
              <a:lnSpc>
                <a:spcPts val="3020"/>
              </a:lnSpc>
              <a:spcBef>
                <a:spcPts val="480"/>
              </a:spcBef>
              <a:buClr>
                <a:srgbClr val="FF3399"/>
              </a:buClr>
              <a:buFont typeface="Wingdings"/>
              <a:buChar char=""/>
              <a:tabLst>
                <a:tab pos="583565" algn="l"/>
                <a:tab pos="584200" algn="l"/>
              </a:tabLst>
            </a:pPr>
            <a:endParaRPr lang="en-US" sz="2800" dirty="0" smtClean="0">
              <a:latin typeface="Arial"/>
              <a:cs typeface="Arial"/>
            </a:endParaRPr>
          </a:p>
          <a:p>
            <a:pPr marL="584200" marR="5080" indent="-571500">
              <a:lnSpc>
                <a:spcPts val="3020"/>
              </a:lnSpc>
              <a:spcBef>
                <a:spcPts val="480"/>
              </a:spcBef>
              <a:buClr>
                <a:srgbClr val="FF3399"/>
              </a:buClr>
              <a:buFont typeface="Wingdings"/>
              <a:buChar char=""/>
              <a:tabLst>
                <a:tab pos="583565" algn="l"/>
                <a:tab pos="584200" algn="l"/>
              </a:tabLst>
            </a:pPr>
            <a:endParaRPr lang="en-US" sz="2800" dirty="0" smtClean="0">
              <a:latin typeface="Arial"/>
              <a:cs typeface="Arial"/>
            </a:endParaRPr>
          </a:p>
          <a:p>
            <a:pPr marL="584200" marR="5080" indent="-571500">
              <a:lnSpc>
                <a:spcPts val="3020"/>
              </a:lnSpc>
              <a:spcBef>
                <a:spcPts val="480"/>
              </a:spcBef>
              <a:buClr>
                <a:srgbClr val="FF3399"/>
              </a:buClr>
              <a:buFont typeface="Wingdings"/>
              <a:buChar char=""/>
              <a:tabLst>
                <a:tab pos="583565" algn="l"/>
                <a:tab pos="584200" algn="l"/>
              </a:tabLst>
            </a:pPr>
            <a:endParaRPr lang="en-US" sz="2800" dirty="0">
              <a:latin typeface="Arial"/>
              <a:cs typeface="Arial"/>
            </a:endParaRPr>
          </a:p>
          <a:p>
            <a:pPr marL="584200" marR="5080" indent="-571500">
              <a:lnSpc>
                <a:spcPts val="3020"/>
              </a:lnSpc>
              <a:spcBef>
                <a:spcPts val="480"/>
              </a:spcBef>
              <a:buClr>
                <a:srgbClr val="FF3399"/>
              </a:buClr>
              <a:buFont typeface="Wingdings"/>
              <a:buChar char=""/>
              <a:tabLst>
                <a:tab pos="583565" algn="l"/>
                <a:tab pos="584200" algn="l"/>
              </a:tabLst>
            </a:pPr>
            <a:r>
              <a:rPr sz="2800" dirty="0" smtClean="0">
                <a:latin typeface="Arial"/>
                <a:cs typeface="Arial"/>
              </a:rPr>
              <a:t>Macrolides </a:t>
            </a:r>
            <a:r>
              <a:rPr sz="2800" dirty="0">
                <a:latin typeface="Arial"/>
                <a:cs typeface="Arial"/>
              </a:rPr>
              <a:t>are </a:t>
            </a:r>
            <a:r>
              <a:rPr sz="2800" spc="-5" dirty="0">
                <a:latin typeface="Arial"/>
                <a:cs typeface="Arial"/>
              </a:rPr>
              <a:t>similar to Penicillins </a:t>
            </a:r>
            <a:r>
              <a:rPr sz="2800" dirty="0">
                <a:latin typeface="Arial"/>
                <a:cs typeface="Arial"/>
              </a:rPr>
              <a:t>regarding their  spectrum of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activity</a:t>
            </a:r>
            <a:r>
              <a:rPr sz="2800" spc="-25" dirty="0" smtClean="0">
                <a:latin typeface="Arial"/>
                <a:cs typeface="Arial"/>
              </a:rPr>
              <a:t>.</a:t>
            </a:r>
            <a:endParaRPr lang="en-US" sz="2800" spc="-25" dirty="0" smtClean="0">
              <a:latin typeface="Arial"/>
              <a:cs typeface="Arial"/>
            </a:endParaRPr>
          </a:p>
          <a:p>
            <a:pPr marL="12700" marR="5080">
              <a:lnSpc>
                <a:spcPts val="3020"/>
              </a:lnSpc>
              <a:spcBef>
                <a:spcPts val="480"/>
              </a:spcBef>
              <a:buClr>
                <a:srgbClr val="FF3399"/>
              </a:buClr>
              <a:tabLst>
                <a:tab pos="583565" algn="l"/>
                <a:tab pos="584200" algn="l"/>
              </a:tabLst>
            </a:pPr>
            <a:endParaRPr sz="2800" dirty="0">
              <a:latin typeface="Arial"/>
              <a:cs typeface="Arial"/>
            </a:endParaRPr>
          </a:p>
          <a:p>
            <a:pPr marL="584200" marR="5715" indent="-571500">
              <a:lnSpc>
                <a:spcPts val="3030"/>
              </a:lnSpc>
              <a:spcBef>
                <a:spcPts val="670"/>
              </a:spcBef>
              <a:buClr>
                <a:srgbClr val="FF3399"/>
              </a:buClr>
              <a:buFont typeface="Wingdings"/>
              <a:buChar char=""/>
              <a:tabLst>
                <a:tab pos="583565" algn="l"/>
                <a:tab pos="584200" algn="l"/>
                <a:tab pos="1757680" algn="l"/>
                <a:tab pos="2654935" algn="l"/>
                <a:tab pos="4356100" algn="l"/>
                <a:tab pos="5888355" algn="l"/>
              </a:tabLst>
            </a:pPr>
            <a:r>
              <a:rPr sz="2800" spc="-5" dirty="0">
                <a:latin typeface="Arial"/>
                <a:cs typeface="Arial"/>
              </a:rPr>
              <a:t>They	are	e</a:t>
            </a:r>
            <a:r>
              <a:rPr sz="2800" spc="-50" dirty="0">
                <a:latin typeface="Arial"/>
                <a:cs typeface="Arial"/>
              </a:rPr>
              <a:t>f</a:t>
            </a:r>
            <a:r>
              <a:rPr sz="2800" spc="-5" dirty="0">
                <a:latin typeface="Arial"/>
                <a:cs typeface="Arial"/>
              </a:rPr>
              <a:t>fective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5" dirty="0">
                <a:latin typeface="Arial"/>
                <a:cs typeface="Arial"/>
              </a:rPr>
              <a:t>ag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5" dirty="0">
                <a:latin typeface="Arial"/>
                <a:cs typeface="Arial"/>
              </a:rPr>
              <a:t>in</a:t>
            </a:r>
            <a:r>
              <a:rPr sz="2800" dirty="0">
                <a:latin typeface="Arial"/>
                <a:cs typeface="Arial"/>
              </a:rPr>
              <a:t>st	</a:t>
            </a:r>
            <a:r>
              <a:rPr sz="2800" spc="-5" dirty="0">
                <a:latin typeface="Arial"/>
                <a:cs typeface="Arial"/>
              </a:rPr>
              <a:t>Pe</a:t>
            </a:r>
            <a:r>
              <a:rPr sz="2800" spc="-20" dirty="0">
                <a:latin typeface="Arial"/>
                <a:cs typeface="Arial"/>
              </a:rPr>
              <a:t>n</a:t>
            </a:r>
            <a:r>
              <a:rPr sz="2800" spc="-5" dirty="0">
                <a:latin typeface="Arial"/>
                <a:cs typeface="Arial"/>
              </a:rPr>
              <a:t>ic</a:t>
            </a:r>
            <a:r>
              <a:rPr sz="2800" dirty="0">
                <a:latin typeface="Arial"/>
                <a:cs typeface="Arial"/>
              </a:rPr>
              <a:t>i</a:t>
            </a:r>
            <a:r>
              <a:rPr sz="2800" spc="-5" dirty="0">
                <a:latin typeface="Arial"/>
                <a:cs typeface="Arial"/>
              </a:rPr>
              <a:t>lli</a:t>
            </a:r>
            <a:r>
              <a:rPr sz="2800" spc="10" dirty="0">
                <a:latin typeface="Arial"/>
                <a:cs typeface="Arial"/>
              </a:rPr>
              <a:t>n</a:t>
            </a:r>
            <a:r>
              <a:rPr sz="2800" spc="-5" dirty="0">
                <a:latin typeface="Arial"/>
                <a:cs typeface="Arial"/>
              </a:rPr>
              <a:t>-re</a:t>
            </a:r>
            <a:r>
              <a:rPr sz="2800" spc="5" dirty="0">
                <a:latin typeface="Arial"/>
                <a:cs typeface="Arial"/>
              </a:rPr>
              <a:t>s</a:t>
            </a:r>
            <a:r>
              <a:rPr sz="2800" spc="-5" dirty="0">
                <a:latin typeface="Arial"/>
                <a:cs typeface="Arial"/>
              </a:rPr>
              <a:t>is</a:t>
            </a:r>
            <a:r>
              <a:rPr sz="2800" dirty="0">
                <a:latin typeface="Arial"/>
                <a:cs typeface="Arial"/>
              </a:rPr>
              <a:t>t</a:t>
            </a:r>
            <a:r>
              <a:rPr sz="2800" spc="-5" dirty="0">
                <a:latin typeface="Arial"/>
                <a:cs typeface="Arial"/>
              </a:rPr>
              <a:t>ant  </a:t>
            </a:r>
            <a:r>
              <a:rPr sz="2800" dirty="0">
                <a:latin typeface="Arial"/>
                <a:cs typeface="Arial"/>
              </a:rPr>
              <a:t>strains.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655" y="260730"/>
            <a:ext cx="717677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-235" dirty="0"/>
              <a:t>BACTERIAL</a:t>
            </a:r>
            <a:r>
              <a:rPr sz="4800" spc="-180" dirty="0"/>
              <a:t> </a:t>
            </a:r>
            <a:r>
              <a:rPr sz="4800" spc="-195" dirty="0"/>
              <a:t>RESISTANCE</a:t>
            </a:r>
            <a:endParaRPr sz="4800"/>
          </a:p>
        </p:txBody>
      </p:sp>
      <p:sp>
        <p:nvSpPr>
          <p:cNvPr id="3" name="object 3"/>
          <p:cNvSpPr txBox="1"/>
          <p:nvPr/>
        </p:nvSpPr>
        <p:spPr>
          <a:xfrm>
            <a:off x="78739" y="1373276"/>
            <a:ext cx="8484235" cy="33972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50000"/>
              </a:lnSpc>
              <a:spcBef>
                <a:spcPts val="100"/>
              </a:spcBef>
              <a:buClr>
                <a:srgbClr val="00AF50"/>
              </a:buClr>
              <a:buFont typeface="Wingdings"/>
              <a:buChar char=""/>
              <a:tabLst>
                <a:tab pos="355600" algn="l"/>
                <a:tab pos="2413000" algn="l"/>
                <a:tab pos="2946400" algn="l"/>
                <a:tab pos="3380740" algn="l"/>
                <a:tab pos="4886960" algn="l"/>
                <a:tab pos="6293485" algn="l"/>
                <a:tab pos="6925945" algn="l"/>
              </a:tabLst>
            </a:pPr>
            <a:r>
              <a:rPr sz="2800" spc="-5" dirty="0">
                <a:latin typeface="Arial"/>
                <a:cs typeface="Arial"/>
              </a:rPr>
              <a:t>Met</a:t>
            </a:r>
            <a:r>
              <a:rPr sz="2800" dirty="0">
                <a:latin typeface="Arial"/>
                <a:cs typeface="Arial"/>
              </a:rPr>
              <a:t>h</a:t>
            </a:r>
            <a:r>
              <a:rPr sz="2800" spc="-5" dirty="0">
                <a:latin typeface="Arial"/>
                <a:cs typeface="Arial"/>
              </a:rPr>
              <a:t>y</a:t>
            </a:r>
            <a:r>
              <a:rPr sz="2800" dirty="0">
                <a:latin typeface="Arial"/>
                <a:cs typeface="Arial"/>
              </a:rPr>
              <a:t>l</a:t>
            </a:r>
            <a:r>
              <a:rPr sz="2800" spc="-5" dirty="0">
                <a:latin typeface="Arial"/>
                <a:cs typeface="Arial"/>
              </a:rPr>
              <a:t>at</a:t>
            </a:r>
            <a:r>
              <a:rPr sz="2800" dirty="0">
                <a:latin typeface="Arial"/>
                <a:cs typeface="Arial"/>
              </a:rPr>
              <a:t>i</a:t>
            </a:r>
            <a:r>
              <a:rPr sz="2800" spc="-5" dirty="0">
                <a:latin typeface="Arial"/>
                <a:cs typeface="Arial"/>
              </a:rPr>
              <a:t>on</a:t>
            </a:r>
            <a:r>
              <a:rPr sz="2800" dirty="0">
                <a:latin typeface="Arial"/>
                <a:cs typeface="Arial"/>
              </a:rPr>
              <a:t>	o</a:t>
            </a:r>
            <a:r>
              <a:rPr sz="2800" spc="-5" dirty="0">
                <a:latin typeface="Arial"/>
                <a:cs typeface="Arial"/>
              </a:rPr>
              <a:t>f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5" dirty="0">
                <a:latin typeface="Arial"/>
                <a:cs typeface="Arial"/>
              </a:rPr>
              <a:t>a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5" dirty="0">
                <a:latin typeface="Arial"/>
                <a:cs typeface="Arial"/>
              </a:rPr>
              <a:t>g</a:t>
            </a:r>
            <a:r>
              <a:rPr sz="2800" dirty="0">
                <a:latin typeface="Arial"/>
                <a:cs typeface="Arial"/>
              </a:rPr>
              <a:t>u</a:t>
            </a:r>
            <a:r>
              <a:rPr sz="2800" spc="-5" dirty="0">
                <a:latin typeface="Arial"/>
                <a:cs typeface="Arial"/>
              </a:rPr>
              <a:t>a</a:t>
            </a:r>
            <a:r>
              <a:rPr sz="2800" dirty="0">
                <a:latin typeface="Arial"/>
                <a:cs typeface="Arial"/>
              </a:rPr>
              <a:t>n</a:t>
            </a:r>
            <a:r>
              <a:rPr sz="2800" spc="-5" dirty="0">
                <a:latin typeface="Arial"/>
                <a:cs typeface="Arial"/>
              </a:rPr>
              <a:t>i</a:t>
            </a:r>
            <a:r>
              <a:rPr sz="2800" dirty="0">
                <a:latin typeface="Arial"/>
                <a:cs typeface="Arial"/>
              </a:rPr>
              <a:t>n</a:t>
            </a:r>
            <a:r>
              <a:rPr sz="2800" spc="-5" dirty="0">
                <a:latin typeface="Arial"/>
                <a:cs typeface="Arial"/>
              </a:rPr>
              <a:t>e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5" dirty="0">
                <a:latin typeface="Arial"/>
                <a:cs typeface="Arial"/>
              </a:rPr>
              <a:t>r</a:t>
            </a:r>
            <a:r>
              <a:rPr sz="2800" spc="5" dirty="0">
                <a:latin typeface="Arial"/>
                <a:cs typeface="Arial"/>
              </a:rPr>
              <a:t>e</a:t>
            </a:r>
            <a:r>
              <a:rPr sz="2800" dirty="0">
                <a:latin typeface="Arial"/>
                <a:cs typeface="Arial"/>
              </a:rPr>
              <a:t>s</a:t>
            </a:r>
            <a:r>
              <a:rPr sz="2800" spc="-5" dirty="0">
                <a:latin typeface="Arial"/>
                <a:cs typeface="Arial"/>
              </a:rPr>
              <a:t>i</a:t>
            </a:r>
            <a:r>
              <a:rPr sz="2800" spc="5" dirty="0">
                <a:latin typeface="Arial"/>
                <a:cs typeface="Arial"/>
              </a:rPr>
              <a:t>d</a:t>
            </a:r>
            <a:r>
              <a:rPr sz="2800" spc="-5" dirty="0">
                <a:latin typeface="Arial"/>
                <a:cs typeface="Arial"/>
              </a:rPr>
              <a:t>ue</a:t>
            </a:r>
            <a:r>
              <a:rPr sz="2800" dirty="0">
                <a:latin typeface="Arial"/>
                <a:cs typeface="Arial"/>
              </a:rPr>
              <a:t>	o</a:t>
            </a:r>
            <a:r>
              <a:rPr sz="2800" spc="-5" dirty="0">
                <a:latin typeface="Arial"/>
                <a:cs typeface="Arial"/>
              </a:rPr>
              <a:t>n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5" dirty="0">
                <a:latin typeface="Arial"/>
                <a:cs typeface="Arial"/>
              </a:rPr>
              <a:t>r</a:t>
            </a:r>
            <a:r>
              <a:rPr sz="2800" spc="5" dirty="0">
                <a:latin typeface="Arial"/>
                <a:cs typeface="Arial"/>
              </a:rPr>
              <a:t>i</a:t>
            </a:r>
            <a:r>
              <a:rPr sz="2800" spc="-5" dirty="0">
                <a:latin typeface="Arial"/>
                <a:cs typeface="Arial"/>
              </a:rPr>
              <a:t>b</a:t>
            </a:r>
            <a:r>
              <a:rPr sz="2800" spc="20" dirty="0">
                <a:latin typeface="Arial"/>
                <a:cs typeface="Arial"/>
              </a:rPr>
              <a:t>o</a:t>
            </a:r>
            <a:r>
              <a:rPr sz="2800" dirty="0">
                <a:latin typeface="Arial"/>
                <a:cs typeface="Arial"/>
              </a:rPr>
              <a:t>s</a:t>
            </a:r>
            <a:r>
              <a:rPr sz="2800" spc="-5" dirty="0">
                <a:latin typeface="Arial"/>
                <a:cs typeface="Arial"/>
              </a:rPr>
              <a:t>o</a:t>
            </a:r>
            <a:r>
              <a:rPr sz="2800" dirty="0">
                <a:latin typeface="Arial"/>
                <a:cs typeface="Arial"/>
              </a:rPr>
              <a:t>m</a:t>
            </a:r>
            <a:r>
              <a:rPr sz="2800" spc="-5" dirty="0">
                <a:latin typeface="Arial"/>
                <a:cs typeface="Arial"/>
              </a:rPr>
              <a:t>al  </a:t>
            </a:r>
            <a:r>
              <a:rPr sz="2800" spc="-10" dirty="0">
                <a:latin typeface="Arial"/>
                <a:cs typeface="Arial"/>
              </a:rPr>
              <a:t>RNA </a:t>
            </a:r>
            <a:r>
              <a:rPr sz="2800" spc="-5" dirty="0">
                <a:latin typeface="Arial"/>
                <a:cs typeface="Arial"/>
              </a:rPr>
              <a:t>leads to lower </a:t>
            </a:r>
            <a:r>
              <a:rPr sz="2800" spc="-10" dirty="0">
                <a:latin typeface="Arial"/>
                <a:cs typeface="Arial"/>
              </a:rPr>
              <a:t>affinity </a:t>
            </a:r>
            <a:r>
              <a:rPr sz="2800" spc="-5" dirty="0">
                <a:latin typeface="Arial"/>
                <a:cs typeface="Arial"/>
              </a:rPr>
              <a:t>toward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Macrolides</a:t>
            </a:r>
            <a:endParaRPr sz="2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2355"/>
              </a:spcBef>
              <a:buClr>
                <a:srgbClr val="00AF50"/>
              </a:buClr>
              <a:buFont typeface="Wingdings"/>
              <a:buChar char=""/>
              <a:tabLst>
                <a:tab pos="355600" algn="l"/>
              </a:tabLst>
            </a:pPr>
            <a:r>
              <a:rPr sz="2800" spc="-10" dirty="0">
                <a:latin typeface="Arial"/>
                <a:cs typeface="Arial"/>
              </a:rPr>
              <a:t>An </a:t>
            </a:r>
            <a:r>
              <a:rPr sz="2800" spc="-5" dirty="0">
                <a:latin typeface="Arial"/>
                <a:cs typeface="Arial"/>
              </a:rPr>
              <a:t>active </a:t>
            </a:r>
            <a:r>
              <a:rPr sz="2800" spc="-10" dirty="0">
                <a:latin typeface="Arial"/>
                <a:cs typeface="Arial"/>
              </a:rPr>
              <a:t>efflux</a:t>
            </a:r>
            <a:r>
              <a:rPr sz="2800" spc="-2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system</a:t>
            </a:r>
            <a:endParaRPr sz="2800">
              <a:latin typeface="Arial"/>
              <a:cs typeface="Arial"/>
            </a:endParaRPr>
          </a:p>
          <a:p>
            <a:pPr marL="355600" marR="6350" indent="-342900">
              <a:lnSpc>
                <a:spcPct val="150000"/>
              </a:lnSpc>
              <a:spcBef>
                <a:spcPts val="670"/>
              </a:spcBef>
              <a:buClr>
                <a:srgbClr val="00AF50"/>
              </a:buClr>
              <a:buFont typeface="Wingdings"/>
              <a:buChar char=""/>
              <a:tabLst>
                <a:tab pos="355600" algn="l"/>
                <a:tab pos="2106295" algn="l"/>
                <a:tab pos="2650490" algn="l"/>
                <a:tab pos="3096260" algn="l"/>
                <a:tab pos="6394450" algn="l"/>
              </a:tabLst>
            </a:pPr>
            <a:r>
              <a:rPr sz="2800" spc="-5" dirty="0">
                <a:latin typeface="Arial"/>
                <a:cs typeface="Arial"/>
              </a:rPr>
              <a:t>Pre</a:t>
            </a:r>
            <a:r>
              <a:rPr sz="2800" dirty="0">
                <a:latin typeface="Arial"/>
                <a:cs typeface="Arial"/>
              </a:rPr>
              <a:t>s</a:t>
            </a:r>
            <a:r>
              <a:rPr sz="2800" spc="-5" dirty="0">
                <a:latin typeface="Arial"/>
                <a:cs typeface="Arial"/>
              </a:rPr>
              <a:t>e</a:t>
            </a:r>
            <a:r>
              <a:rPr sz="2800" dirty="0">
                <a:latin typeface="Arial"/>
                <a:cs typeface="Arial"/>
              </a:rPr>
              <a:t>n</a:t>
            </a:r>
            <a:r>
              <a:rPr sz="2800" spc="-5" dirty="0">
                <a:latin typeface="Arial"/>
                <a:cs typeface="Arial"/>
              </a:rPr>
              <a:t>ce</a:t>
            </a:r>
            <a:r>
              <a:rPr sz="2800" dirty="0">
                <a:latin typeface="Arial"/>
                <a:cs typeface="Arial"/>
              </a:rPr>
              <a:t>	o</a:t>
            </a:r>
            <a:r>
              <a:rPr sz="2800" spc="-5" dirty="0">
                <a:latin typeface="Arial"/>
                <a:cs typeface="Arial"/>
              </a:rPr>
              <a:t>f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5" dirty="0">
                <a:latin typeface="Arial"/>
                <a:cs typeface="Arial"/>
              </a:rPr>
              <a:t>a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5" dirty="0">
                <a:latin typeface="Arial"/>
                <a:cs typeface="Arial"/>
              </a:rPr>
              <a:t>p</a:t>
            </a:r>
            <a:r>
              <a:rPr sz="2800" dirty="0">
                <a:latin typeface="Arial"/>
                <a:cs typeface="Arial"/>
              </a:rPr>
              <a:t>l</a:t>
            </a:r>
            <a:r>
              <a:rPr sz="2800" spc="-5" dirty="0">
                <a:latin typeface="Arial"/>
                <a:cs typeface="Arial"/>
              </a:rPr>
              <a:t>a</a:t>
            </a:r>
            <a:r>
              <a:rPr sz="2800" dirty="0">
                <a:latin typeface="Arial"/>
                <a:cs typeface="Arial"/>
              </a:rPr>
              <a:t>s</a:t>
            </a:r>
            <a:r>
              <a:rPr sz="2800" spc="-5" dirty="0">
                <a:latin typeface="Arial"/>
                <a:cs typeface="Arial"/>
              </a:rPr>
              <a:t>mi</a:t>
            </a:r>
            <a:r>
              <a:rPr sz="2800" spc="5" dirty="0">
                <a:latin typeface="Arial"/>
                <a:cs typeface="Arial"/>
              </a:rPr>
              <a:t>d</a:t>
            </a:r>
            <a:r>
              <a:rPr sz="2800" spc="-5" dirty="0">
                <a:latin typeface="Arial"/>
                <a:cs typeface="Arial"/>
              </a:rPr>
              <a:t>-a</a:t>
            </a:r>
            <a:r>
              <a:rPr sz="2800" spc="10" dirty="0">
                <a:latin typeface="Arial"/>
                <a:cs typeface="Arial"/>
              </a:rPr>
              <a:t>s</a:t>
            </a:r>
            <a:r>
              <a:rPr sz="2800" spc="-5" dirty="0">
                <a:latin typeface="Arial"/>
                <a:cs typeface="Arial"/>
              </a:rPr>
              <a:t>s</a:t>
            </a:r>
            <a:r>
              <a:rPr sz="2800" dirty="0">
                <a:latin typeface="Arial"/>
                <a:cs typeface="Arial"/>
              </a:rPr>
              <a:t>o</a:t>
            </a:r>
            <a:r>
              <a:rPr sz="2800" spc="-5" dirty="0">
                <a:latin typeface="Arial"/>
                <a:cs typeface="Arial"/>
              </a:rPr>
              <a:t>c</a:t>
            </a:r>
            <a:r>
              <a:rPr sz="2800" dirty="0">
                <a:latin typeface="Arial"/>
                <a:cs typeface="Arial"/>
              </a:rPr>
              <a:t>i</a:t>
            </a:r>
            <a:r>
              <a:rPr sz="2800" spc="-5" dirty="0">
                <a:latin typeface="Arial"/>
                <a:cs typeface="Arial"/>
              </a:rPr>
              <a:t>at</a:t>
            </a:r>
            <a:r>
              <a:rPr sz="2800" spc="5" dirty="0">
                <a:latin typeface="Arial"/>
                <a:cs typeface="Arial"/>
              </a:rPr>
              <a:t>e</a:t>
            </a:r>
            <a:r>
              <a:rPr sz="2800" spc="-5" dirty="0">
                <a:latin typeface="Arial"/>
                <a:cs typeface="Arial"/>
              </a:rPr>
              <a:t>d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5" dirty="0">
                <a:latin typeface="Arial"/>
                <a:cs typeface="Arial"/>
              </a:rPr>
              <a:t>Ery</a:t>
            </a:r>
            <a:r>
              <a:rPr sz="2800" dirty="0">
                <a:latin typeface="Arial"/>
                <a:cs typeface="Arial"/>
              </a:rPr>
              <a:t>t</a:t>
            </a:r>
            <a:r>
              <a:rPr sz="2800" spc="-5" dirty="0">
                <a:latin typeface="Arial"/>
                <a:cs typeface="Arial"/>
              </a:rPr>
              <a:t>h</a:t>
            </a:r>
            <a:r>
              <a:rPr sz="2800" dirty="0">
                <a:latin typeface="Arial"/>
                <a:cs typeface="Arial"/>
              </a:rPr>
              <a:t>r</a:t>
            </a:r>
            <a:r>
              <a:rPr sz="2800" spc="-5" dirty="0">
                <a:latin typeface="Arial"/>
                <a:cs typeface="Arial"/>
              </a:rPr>
              <a:t>om</a:t>
            </a:r>
            <a:r>
              <a:rPr sz="2800" dirty="0">
                <a:latin typeface="Arial"/>
                <a:cs typeface="Arial"/>
              </a:rPr>
              <a:t>y</a:t>
            </a:r>
            <a:r>
              <a:rPr sz="2800" spc="-5" dirty="0">
                <a:latin typeface="Arial"/>
                <a:cs typeface="Arial"/>
              </a:rPr>
              <a:t>c</a:t>
            </a:r>
            <a:r>
              <a:rPr sz="2800" dirty="0">
                <a:latin typeface="Arial"/>
                <a:cs typeface="Arial"/>
              </a:rPr>
              <a:t>i</a:t>
            </a:r>
            <a:r>
              <a:rPr sz="2800" spc="-5" dirty="0">
                <a:latin typeface="Arial"/>
                <a:cs typeface="Arial"/>
              </a:rPr>
              <a:t>n  </a:t>
            </a:r>
            <a:r>
              <a:rPr sz="2800" dirty="0">
                <a:latin typeface="Arial"/>
                <a:cs typeface="Arial"/>
              </a:rPr>
              <a:t>esterase.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443763"/>
            <a:ext cx="8844280" cy="4678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 algn="just">
              <a:lnSpc>
                <a:spcPct val="150000"/>
              </a:lnSpc>
              <a:spcBef>
                <a:spcPts val="100"/>
              </a:spcBef>
              <a:buClr>
                <a:srgbClr val="00AF50"/>
              </a:buClr>
              <a:buFont typeface="Wingdings"/>
              <a:buChar char=""/>
              <a:tabLst>
                <a:tab pos="355600" algn="l"/>
              </a:tabLst>
            </a:pPr>
            <a:r>
              <a:rPr sz="2800" dirty="0">
                <a:latin typeface="Arial"/>
                <a:cs typeface="Arial"/>
              </a:rPr>
              <a:t>Clarithromycin and </a:t>
            </a:r>
            <a:r>
              <a:rPr sz="2800" spc="-5" dirty="0">
                <a:latin typeface="Arial"/>
                <a:cs typeface="Arial"/>
              </a:rPr>
              <a:t>Azithromycin </a:t>
            </a:r>
            <a:r>
              <a:rPr sz="2800" dirty="0">
                <a:latin typeface="Arial"/>
                <a:cs typeface="Arial"/>
              </a:rPr>
              <a:t>show cross-  resistance </a:t>
            </a:r>
            <a:r>
              <a:rPr sz="2800" spc="-5" dirty="0">
                <a:latin typeface="Arial"/>
                <a:cs typeface="Arial"/>
              </a:rPr>
              <a:t>with Erythromycin, </a:t>
            </a:r>
            <a:r>
              <a:rPr sz="2800" dirty="0">
                <a:latin typeface="Arial"/>
                <a:cs typeface="Arial"/>
              </a:rPr>
              <a:t>but </a:t>
            </a:r>
            <a:r>
              <a:rPr sz="2800" spc="-30" dirty="0">
                <a:latin typeface="Arial"/>
                <a:cs typeface="Arial"/>
              </a:rPr>
              <a:t>Telithromycin </a:t>
            </a:r>
            <a:r>
              <a:rPr sz="2800" dirty="0">
                <a:latin typeface="Arial"/>
                <a:cs typeface="Arial"/>
              </a:rPr>
              <a:t>can  be </a:t>
            </a:r>
            <a:r>
              <a:rPr sz="2800" spc="-5" dirty="0">
                <a:latin typeface="Arial"/>
                <a:cs typeface="Arial"/>
              </a:rPr>
              <a:t>effective.</a:t>
            </a:r>
            <a:endParaRPr sz="2800">
              <a:latin typeface="Arial"/>
              <a:cs typeface="Arial"/>
            </a:endParaRPr>
          </a:p>
          <a:p>
            <a:pPr marL="355600" indent="-342900" algn="just">
              <a:lnSpc>
                <a:spcPct val="100000"/>
              </a:lnSpc>
              <a:spcBef>
                <a:spcPts val="2355"/>
              </a:spcBef>
              <a:buClr>
                <a:srgbClr val="00AF50"/>
              </a:buClr>
              <a:buFont typeface="Wingdings"/>
              <a:buChar char=""/>
              <a:tabLst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Against </a:t>
            </a:r>
            <a:r>
              <a:rPr sz="2800" dirty="0">
                <a:latin typeface="Arial"/>
                <a:cs typeface="Arial"/>
              </a:rPr>
              <a:t>Macrolide-resistant</a:t>
            </a:r>
            <a:r>
              <a:rPr sz="2800" spc="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organisms.</a:t>
            </a:r>
            <a:endParaRPr sz="2800">
              <a:latin typeface="Arial"/>
              <a:cs typeface="Arial"/>
            </a:endParaRPr>
          </a:p>
          <a:p>
            <a:pPr marL="355600" marR="6985" indent="-342900" algn="just">
              <a:lnSpc>
                <a:spcPct val="150000"/>
              </a:lnSpc>
              <a:spcBef>
                <a:spcPts val="675"/>
              </a:spcBef>
              <a:buClr>
                <a:srgbClr val="00AF50"/>
              </a:buClr>
              <a:buFont typeface="Wingdings"/>
              <a:buChar char=""/>
              <a:tabLst>
                <a:tab pos="355600" algn="l"/>
              </a:tabLst>
            </a:pPr>
            <a:r>
              <a:rPr sz="2800" dirty="0">
                <a:latin typeface="Arial"/>
                <a:cs typeface="Arial"/>
              </a:rPr>
              <a:t>Lack of </a:t>
            </a:r>
            <a:r>
              <a:rPr sz="2800" spc="-5" dirty="0">
                <a:latin typeface="Arial"/>
                <a:cs typeface="Arial"/>
              </a:rPr>
              <a:t>cell wall </a:t>
            </a:r>
            <a:r>
              <a:rPr sz="2800" dirty="0">
                <a:latin typeface="Arial"/>
                <a:cs typeface="Arial"/>
              </a:rPr>
              <a:t>permeability </a:t>
            </a:r>
            <a:r>
              <a:rPr sz="2800" spc="-5" dirty="0">
                <a:latin typeface="Arial"/>
                <a:cs typeface="Arial"/>
              </a:rPr>
              <a:t>to Macrolides is the  reason </a:t>
            </a:r>
            <a:r>
              <a:rPr sz="2800" dirty="0">
                <a:latin typeface="Arial"/>
                <a:cs typeface="Arial"/>
              </a:rPr>
              <a:t>why </a:t>
            </a:r>
            <a:r>
              <a:rPr sz="2800" spc="-5" dirty="0">
                <a:latin typeface="Arial"/>
                <a:cs typeface="Arial"/>
              </a:rPr>
              <a:t>G(-) </a:t>
            </a:r>
            <a:r>
              <a:rPr sz="2800" dirty="0">
                <a:latin typeface="Arial"/>
                <a:cs typeface="Arial"/>
              </a:rPr>
              <a:t>bacteria </a:t>
            </a:r>
            <a:r>
              <a:rPr sz="2800" spc="-5" dirty="0">
                <a:latin typeface="Arial"/>
                <a:cs typeface="Arial"/>
              </a:rPr>
              <a:t>are </a:t>
            </a:r>
            <a:r>
              <a:rPr sz="2800" dirty="0">
                <a:latin typeface="Arial"/>
                <a:cs typeface="Arial"/>
              </a:rPr>
              <a:t>resistant </a:t>
            </a:r>
            <a:r>
              <a:rPr sz="2800" spc="-5" dirty="0">
                <a:latin typeface="Arial"/>
                <a:cs typeface="Arial"/>
              </a:rPr>
              <a:t>to </a:t>
            </a:r>
            <a:r>
              <a:rPr sz="2800" dirty="0">
                <a:latin typeface="Arial"/>
                <a:cs typeface="Arial"/>
              </a:rPr>
              <a:t>antibacterial  </a:t>
            </a:r>
            <a:r>
              <a:rPr sz="2800" spc="-10" dirty="0">
                <a:latin typeface="Arial"/>
                <a:cs typeface="Arial"/>
              </a:rPr>
              <a:t>effects </a:t>
            </a:r>
            <a:r>
              <a:rPr sz="2800" dirty="0">
                <a:latin typeface="Arial"/>
                <a:cs typeface="Arial"/>
              </a:rPr>
              <a:t>of </a:t>
            </a:r>
            <a:r>
              <a:rPr sz="2800" spc="-5" dirty="0">
                <a:latin typeface="Arial"/>
                <a:cs typeface="Arial"/>
              </a:rPr>
              <a:t>these</a:t>
            </a:r>
            <a:r>
              <a:rPr sz="2800" dirty="0">
                <a:latin typeface="Arial"/>
                <a:cs typeface="Arial"/>
              </a:rPr>
              <a:t> agents.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</TotalTime>
  <Words>315</Words>
  <Application>Microsoft Office PowerPoint</Application>
  <PresentationFormat>On-screen Show (4:3)</PresentationFormat>
  <Paragraphs>96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Arial Black</vt:lpstr>
      <vt:lpstr>Calibri</vt:lpstr>
      <vt:lpstr>Georgia</vt:lpstr>
      <vt:lpstr>Times New Roman</vt:lpstr>
      <vt:lpstr>Wingdings</vt:lpstr>
      <vt:lpstr>Office Theme</vt:lpstr>
      <vt:lpstr>Macrolide Antibiotics</vt:lpstr>
      <vt:lpstr>INTRODUCTION</vt:lpstr>
      <vt:lpstr>PowerPoint Presentation</vt:lpstr>
      <vt:lpstr>CLASSIFICATION</vt:lpstr>
      <vt:lpstr>MECHANISM OF ACTION</vt:lpstr>
      <vt:lpstr>PowerPoint Presentation</vt:lpstr>
      <vt:lpstr> SPECTRUM OF ANTIBACTERIAL ACTIVITY</vt:lpstr>
      <vt:lpstr>BACTERIAL RESISTANCE</vt:lpstr>
      <vt:lpstr>PowerPoint Presentation</vt:lpstr>
      <vt:lpstr>PHARMACOKINETICS</vt:lpstr>
      <vt:lpstr>DISTRIBUTION:</vt:lpstr>
      <vt:lpstr>ELIMINATION:</vt:lpstr>
      <vt:lpstr>PowerPoint Presentation</vt:lpstr>
      <vt:lpstr>ADVERSE EFFECTS</vt:lpstr>
      <vt:lpstr>LIVER TOXICITY:</vt:lpstr>
      <vt:lpstr>DRUG INTERACTIONS</vt:lpstr>
      <vt:lpstr>PowerPoint Presentation</vt:lpstr>
      <vt:lpstr>THERAPEUTIC USES OF ERYTHROMYCIN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MS Tech</dc:creator>
  <cp:lastModifiedBy>admin5</cp:lastModifiedBy>
  <cp:revision>10</cp:revision>
  <dcterms:created xsi:type="dcterms:W3CDTF">2020-06-18T06:22:51Z</dcterms:created>
  <dcterms:modified xsi:type="dcterms:W3CDTF">2021-01-30T10:40:13Z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2016-08-11T00:00:00Z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2020-06-18T00:00:00Z</vt:filetime>
  </property>
</Properties>
</file>